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10" r:id="rId3"/>
  </p:sldMasterIdLst>
  <p:notesMasterIdLst>
    <p:notesMasterId r:id="rId27"/>
  </p:notesMasterIdLst>
  <p:handoutMasterIdLst>
    <p:handoutMasterId r:id="rId28"/>
  </p:handoutMasterIdLst>
  <p:sldIdLst>
    <p:sldId id="265" r:id="rId4"/>
    <p:sldId id="297" r:id="rId5"/>
    <p:sldId id="278" r:id="rId6"/>
    <p:sldId id="280" r:id="rId7"/>
    <p:sldId id="292" r:id="rId8"/>
    <p:sldId id="281" r:id="rId9"/>
    <p:sldId id="309" r:id="rId10"/>
    <p:sldId id="289" r:id="rId11"/>
    <p:sldId id="311" r:id="rId12"/>
    <p:sldId id="319" r:id="rId13"/>
    <p:sldId id="290" r:id="rId14"/>
    <p:sldId id="310" r:id="rId15"/>
    <p:sldId id="293" r:id="rId16"/>
    <p:sldId id="312" r:id="rId17"/>
    <p:sldId id="299" r:id="rId18"/>
    <p:sldId id="301" r:id="rId19"/>
    <p:sldId id="313" r:id="rId20"/>
    <p:sldId id="303" r:id="rId21"/>
    <p:sldId id="304" r:id="rId22"/>
    <p:sldId id="314" r:id="rId23"/>
    <p:sldId id="306" r:id="rId24"/>
    <p:sldId id="315" r:id="rId25"/>
    <p:sldId id="30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4" autoAdjust="0"/>
    <p:restoredTop sz="94660"/>
  </p:normalViewPr>
  <p:slideViewPr>
    <p:cSldViewPr>
      <p:cViewPr>
        <p:scale>
          <a:sx n="72" d="100"/>
          <a:sy n="72" d="100"/>
        </p:scale>
        <p:origin x="-1254"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4A00FD-10E2-402E-914F-C28DDFDACD73}" type="datetimeFigureOut">
              <a:rPr lang="tr-TR" smtClean="0"/>
              <a:t>18.04.2013</a:t>
            </a:fld>
            <a:endParaRPr lang="tr-T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095B1D-004C-4536-9B49-0DDE755FF0D4}" type="slidenum">
              <a:rPr lang="tr-TR" smtClean="0"/>
              <a:t>‹#›</a:t>
            </a:fld>
            <a:endParaRPr lang="tr-TR"/>
          </a:p>
        </p:txBody>
      </p:sp>
    </p:spTree>
    <p:extLst>
      <p:ext uri="{BB962C8B-B14F-4D97-AF65-F5344CB8AC3E}">
        <p14:creationId xmlns:p14="http://schemas.microsoft.com/office/powerpoint/2010/main" val="2317597352"/>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854F87-992A-4998-B4B3-9728A1769084}" type="datetimeFigureOut">
              <a:rPr lang="tr-TR" smtClean="0"/>
              <a:t>18.04.2013</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9A9EC3-D617-407B-B8E4-9A4EB6B71B45}" type="slidenum">
              <a:rPr lang="tr-TR" smtClean="0"/>
              <a:t>‹#›</a:t>
            </a:fld>
            <a:endParaRPr lang="tr-TR"/>
          </a:p>
        </p:txBody>
      </p:sp>
    </p:spTree>
    <p:extLst>
      <p:ext uri="{BB962C8B-B14F-4D97-AF65-F5344CB8AC3E}">
        <p14:creationId xmlns:p14="http://schemas.microsoft.com/office/powerpoint/2010/main" val="1989975179"/>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AF6368B5-89BD-4036-A7B1-32A68D3B560A}" type="datetime1">
              <a:rPr lang="en-US" smtClean="0"/>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551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6AA0354C-DD5C-446F-A1D6-9DDF246864A4}" type="datetime1">
              <a:rPr lang="en-US" smtClean="0"/>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2252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CBDC94FF-BD32-4D7D-80CC-6A2977F48C39}" type="datetime1">
              <a:rPr lang="en-US" smtClean="0"/>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337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ja-JP">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55AF7293-262D-4076-9068-A03E784C8BA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5442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ja-JP">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55AF7293-262D-4076-9068-A03E784C8BA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5442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C8CB34C9-4D67-4F93-B8FB-D3FF7C56B68A}" type="datetime1">
              <a:rPr lang="en-US" smtClean="0"/>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4451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33A800-D9FF-4737-BB59-8BE7E919A6B9}" type="datetime1">
              <a:rPr lang="en-US" smtClean="0"/>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875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A438D557-0FDA-4664-B300-9AB1D07304CF}" type="datetime1">
              <a:rPr lang="en-US" smtClean="0"/>
              <a:t>4/18/2013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9120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0954F4C2-930C-4FC3-A463-00A28D431167}" type="datetime1">
              <a:rPr lang="en-US" smtClean="0"/>
              <a:t>4/18/2013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6185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2CD25F04-C0BA-4D07-ABAE-1DFEF0DE9A2F}" type="datetime1">
              <a:rPr lang="en-US" smtClean="0"/>
              <a:t>4/18/2013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685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8E371-F5EA-4DC6-BF91-3E4BBFFF83C1}" type="datetime1">
              <a:rPr lang="en-US" smtClean="0"/>
              <a:t>4/18/2013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5822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67CE0-D5DE-45BE-9274-7BFDA853544D}" type="datetime1">
              <a:rPr lang="en-US" smtClean="0"/>
              <a:t>4/18/2013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5071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54676-D4F8-4229-B6D5-8B1EEAD6324A}" type="datetime1">
              <a:rPr lang="en-US" smtClean="0"/>
              <a:t>4/18/2013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8971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EBDDCA-462C-4EA0-B3B3-ED4DA43CE90C}" type="datetime1">
              <a:rPr lang="en-US" smtClean="0"/>
              <a:t>4/18/2013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5314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spcBef>
                <a:spcPct val="0"/>
              </a:spcBef>
              <a:defRPr sz="1400">
                <a:ea typeface="ＭＳ Ｐゴシック" pitchFamily="50" charset="-128"/>
              </a:defRPr>
            </a:lvl1pPr>
          </a:lstStyle>
          <a:p>
            <a:pPr fontAlgn="base">
              <a:spcAft>
                <a:spcPct val="0"/>
              </a:spcAft>
              <a:defRPr/>
            </a:pPr>
            <a:endParaRPr kumimoji="1" lang="en-US" altLang="ja-JP">
              <a:solidFill>
                <a:srgbClr val="000000"/>
              </a:solidFill>
              <a:latin typeface="Times New Roman" pitchFamily="18" charset="0"/>
            </a:endParaRPr>
          </a:p>
        </p:txBody>
      </p:sp>
      <p:sp>
        <p:nvSpPr>
          <p:cNvPr id="8"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1400">
                <a:ea typeface="ＭＳ Ｐゴシック" pitchFamily="50" charset="-128"/>
              </a:defRPr>
            </a:lvl1pPr>
          </a:lstStyle>
          <a:p>
            <a:pPr fontAlgn="base">
              <a:spcAft>
                <a:spcPct val="0"/>
              </a:spcAft>
              <a:defRPr/>
            </a:pPr>
            <a:fld id="{EF00E189-80A3-40A1-B58B-DB0202BB23CA}" type="slidenum">
              <a:rPr kumimoji="1" lang="en-US" altLang="ja-JP">
                <a:solidFill>
                  <a:srgbClr val="000000"/>
                </a:solidFill>
                <a:latin typeface="Times New Roman" pitchFamily="18" charset="0"/>
              </a:rPr>
              <a:pPr fontAlgn="base">
                <a:spcAft>
                  <a:spcPct val="0"/>
                </a:spcAft>
                <a:defRPr/>
              </a:pPr>
              <a:t>‹#›</a:t>
            </a:fld>
            <a:endParaRPr kumimoji="1" lang="en-US" altLang="ja-JP">
              <a:solidFill>
                <a:srgbClr val="000000"/>
              </a:solidFill>
              <a:latin typeface="Times New Roman" pitchFamily="18" charset="0"/>
            </a:endParaRPr>
          </a:p>
        </p:txBody>
      </p:sp>
    </p:spTree>
    <p:extLst>
      <p:ext uri="{BB962C8B-B14F-4D97-AF65-F5344CB8AC3E}">
        <p14:creationId xmlns:p14="http://schemas.microsoft.com/office/powerpoint/2010/main" val="2638768175"/>
      </p:ext>
    </p:extLst>
  </p:cSld>
  <p:clrMap bg1="lt1" tx1="dk1" bg2="lt2" tx2="dk2" accent1="accent1" accent2="accent2" accent3="accent3" accent4="accent4" accent5="accent5" accent6="accent6" hlink="hlink" folHlink="folHlink"/>
  <p:sldLayoutIdLst>
    <p:sldLayoutId id="2147483709" r:id="rId1"/>
  </p:sldLayoutIdLst>
  <p:hf hdr="0" ftr="0" dt="0"/>
  <p:txStyles>
    <p:titleStyle>
      <a:lvl1pPr algn="ctr" rtl="0" eaLnBrk="0" fontAlgn="base" hangingPunct="0">
        <a:spcBef>
          <a:spcPct val="0"/>
        </a:spcBef>
        <a:spcAft>
          <a:spcPct val="0"/>
        </a:spcAft>
        <a:defRPr kumimoji="1" sz="4400">
          <a:solidFill>
            <a:schemeClr val="tx2"/>
          </a:solidFill>
          <a:latin typeface="Arial" charset="0"/>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Arial" charset="0"/>
          <a:ea typeface="+mn-ea"/>
        </a:defRPr>
      </a:lvl2pPr>
      <a:lvl3pPr marL="1143000" indent="-228600" algn="l" rtl="0" eaLnBrk="0" fontAlgn="base" hangingPunct="0">
        <a:spcBef>
          <a:spcPct val="20000"/>
        </a:spcBef>
        <a:spcAft>
          <a:spcPct val="0"/>
        </a:spcAft>
        <a:buChar char="•"/>
        <a:defRPr kumimoji="1" sz="2400">
          <a:solidFill>
            <a:schemeClr val="tx1"/>
          </a:solidFill>
          <a:latin typeface="Arial" charset="0"/>
          <a:ea typeface="+mn-ea"/>
        </a:defRPr>
      </a:lvl3pPr>
      <a:lvl4pPr marL="1600200" indent="-228600" algn="l" rtl="0" eaLnBrk="0" fontAlgn="base" hangingPunct="0">
        <a:spcBef>
          <a:spcPct val="20000"/>
        </a:spcBef>
        <a:spcAft>
          <a:spcPct val="0"/>
        </a:spcAft>
        <a:buChar char="–"/>
        <a:defRPr kumimoji="1" sz="2000">
          <a:solidFill>
            <a:schemeClr val="tx1"/>
          </a:solidFill>
          <a:latin typeface="Arial" charset="0"/>
          <a:ea typeface="+mn-ea"/>
        </a:defRPr>
      </a:lvl4pPr>
      <a:lvl5pPr marL="2057400" indent="-228600" algn="l" rtl="0" eaLnBrk="0" fontAlgn="base" hangingPunct="0">
        <a:spcBef>
          <a:spcPct val="20000"/>
        </a:spcBef>
        <a:spcAft>
          <a:spcPct val="0"/>
        </a:spcAft>
        <a:buChar char="»"/>
        <a:defRPr kumimoji="1" sz="2000">
          <a:solidFill>
            <a:schemeClr val="tx1"/>
          </a:solidFill>
          <a:latin typeface="Arial" charset="0"/>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spcBef>
                <a:spcPct val="0"/>
              </a:spcBef>
              <a:defRPr sz="1400">
                <a:ea typeface="ＭＳ Ｐゴシック" pitchFamily="50" charset="-128"/>
              </a:defRPr>
            </a:lvl1pPr>
          </a:lstStyle>
          <a:p>
            <a:pPr fontAlgn="base">
              <a:spcAft>
                <a:spcPct val="0"/>
              </a:spcAft>
              <a:defRPr/>
            </a:pPr>
            <a:endParaRPr kumimoji="1" lang="en-US" altLang="ja-JP">
              <a:solidFill>
                <a:srgbClr val="000000"/>
              </a:solidFill>
              <a:latin typeface="Times New Roman" pitchFamily="18" charset="0"/>
            </a:endParaRPr>
          </a:p>
        </p:txBody>
      </p:sp>
      <p:sp>
        <p:nvSpPr>
          <p:cNvPr id="8"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1400">
                <a:ea typeface="ＭＳ Ｐゴシック" pitchFamily="50" charset="-128"/>
              </a:defRPr>
            </a:lvl1pPr>
          </a:lstStyle>
          <a:p>
            <a:pPr fontAlgn="base">
              <a:spcAft>
                <a:spcPct val="0"/>
              </a:spcAft>
              <a:defRPr/>
            </a:pPr>
            <a:fld id="{EF00E189-80A3-40A1-B58B-DB0202BB23CA}" type="slidenum">
              <a:rPr kumimoji="1" lang="en-US" altLang="ja-JP">
                <a:solidFill>
                  <a:srgbClr val="000000"/>
                </a:solidFill>
                <a:latin typeface="Times New Roman" pitchFamily="18" charset="0"/>
              </a:rPr>
              <a:pPr fontAlgn="base">
                <a:spcAft>
                  <a:spcPct val="0"/>
                </a:spcAft>
                <a:defRPr/>
              </a:pPr>
              <a:t>‹#›</a:t>
            </a:fld>
            <a:endParaRPr kumimoji="1" lang="en-US" altLang="ja-JP">
              <a:solidFill>
                <a:srgbClr val="000000"/>
              </a:solidFill>
              <a:latin typeface="Times New Roman" pitchFamily="18" charset="0"/>
            </a:endParaRPr>
          </a:p>
        </p:txBody>
      </p:sp>
    </p:spTree>
    <p:extLst>
      <p:ext uri="{BB962C8B-B14F-4D97-AF65-F5344CB8AC3E}">
        <p14:creationId xmlns:p14="http://schemas.microsoft.com/office/powerpoint/2010/main" val="2638768175"/>
      </p:ext>
    </p:extLst>
  </p:cSld>
  <p:clrMap bg1="lt1" tx1="dk1" bg2="lt2" tx2="dk2" accent1="accent1" accent2="accent2" accent3="accent3" accent4="accent4" accent5="accent5" accent6="accent6" hlink="hlink" folHlink="folHlink"/>
  <p:sldLayoutIdLst>
    <p:sldLayoutId id="2147483711" r:id="rId1"/>
  </p:sldLayoutIdLst>
  <p:hf hdr="0" ftr="0" dt="0"/>
  <p:txStyles>
    <p:titleStyle>
      <a:lvl1pPr algn="ctr" rtl="0" eaLnBrk="0" fontAlgn="base" hangingPunct="0">
        <a:spcBef>
          <a:spcPct val="0"/>
        </a:spcBef>
        <a:spcAft>
          <a:spcPct val="0"/>
        </a:spcAft>
        <a:defRPr kumimoji="1" sz="4400">
          <a:solidFill>
            <a:schemeClr val="tx2"/>
          </a:solidFill>
          <a:latin typeface="Arial" charset="0"/>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Arial" charset="0"/>
          <a:ea typeface="+mn-ea"/>
        </a:defRPr>
      </a:lvl2pPr>
      <a:lvl3pPr marL="1143000" indent="-228600" algn="l" rtl="0" eaLnBrk="0" fontAlgn="base" hangingPunct="0">
        <a:spcBef>
          <a:spcPct val="20000"/>
        </a:spcBef>
        <a:spcAft>
          <a:spcPct val="0"/>
        </a:spcAft>
        <a:buChar char="•"/>
        <a:defRPr kumimoji="1" sz="2400">
          <a:solidFill>
            <a:schemeClr val="tx1"/>
          </a:solidFill>
          <a:latin typeface="Arial" charset="0"/>
          <a:ea typeface="+mn-ea"/>
        </a:defRPr>
      </a:lvl3pPr>
      <a:lvl4pPr marL="1600200" indent="-228600" algn="l" rtl="0" eaLnBrk="0" fontAlgn="base" hangingPunct="0">
        <a:spcBef>
          <a:spcPct val="20000"/>
        </a:spcBef>
        <a:spcAft>
          <a:spcPct val="0"/>
        </a:spcAft>
        <a:buChar char="–"/>
        <a:defRPr kumimoji="1" sz="2000">
          <a:solidFill>
            <a:schemeClr val="tx1"/>
          </a:solidFill>
          <a:latin typeface="Arial" charset="0"/>
          <a:ea typeface="+mn-ea"/>
        </a:defRPr>
      </a:lvl4pPr>
      <a:lvl5pPr marL="2057400" indent="-228600" algn="l" rtl="0" eaLnBrk="0" fontAlgn="base" hangingPunct="0">
        <a:spcBef>
          <a:spcPct val="20000"/>
        </a:spcBef>
        <a:spcAft>
          <a:spcPct val="0"/>
        </a:spcAft>
        <a:buChar char="»"/>
        <a:defRPr kumimoji="1" sz="2000">
          <a:solidFill>
            <a:schemeClr val="tx1"/>
          </a:solidFill>
          <a:latin typeface="Arial" charset="0"/>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91" y="2271355"/>
            <a:ext cx="9144000" cy="830997"/>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fontAlgn="base">
              <a:spcAft>
                <a:spcPct val="0"/>
              </a:spcAft>
            </a:pPr>
            <a:r>
              <a:rPr lang="tr-TR" sz="2400" b="1" dirty="0" smtClean="0">
                <a:latin typeface="Tahoma" pitchFamily="34" charset="0"/>
                <a:ea typeface="Tahoma" pitchFamily="34" charset="0"/>
                <a:cs typeface="Tahoma" pitchFamily="34" charset="0"/>
              </a:rPr>
              <a:t>ORGANIZED INDUSTRIAL ZONE </a:t>
            </a:r>
            <a:r>
              <a:rPr lang="en-US" sz="2400" b="1" dirty="0" smtClean="0">
                <a:latin typeface="Tahoma" pitchFamily="34" charset="0"/>
                <a:ea typeface="Tahoma" pitchFamily="34" charset="0"/>
                <a:cs typeface="Tahoma" pitchFamily="34" charset="0"/>
              </a:rPr>
              <a:t>AND </a:t>
            </a:r>
            <a:r>
              <a:rPr lang="tr-TR" altLang="ja-JP" sz="2400" b="1" dirty="0">
                <a:latin typeface="Tahoma" pitchFamily="34" charset="0"/>
                <a:ea typeface="Tahoma" pitchFamily="34" charset="0"/>
                <a:cs typeface="Tahoma" pitchFamily="34" charset="0"/>
              </a:rPr>
              <a:t>FREE ZONE </a:t>
            </a:r>
            <a:r>
              <a:rPr lang="tr-TR" sz="2400" b="1" dirty="0" smtClean="0">
                <a:latin typeface="Tahoma" pitchFamily="34" charset="0"/>
                <a:ea typeface="Tahoma" pitchFamily="34" charset="0"/>
                <a:cs typeface="Tahoma" pitchFamily="34" charset="0"/>
              </a:rPr>
              <a:t>INTRODUCTION</a:t>
            </a:r>
            <a:endParaRPr lang="tr-TR" sz="2400" b="1" dirty="0">
              <a:latin typeface="Tahoma" pitchFamily="34" charset="0"/>
              <a:ea typeface="Tahoma" pitchFamily="34" charset="0"/>
              <a:cs typeface="Tahoma" pitchFamily="34" charset="0"/>
            </a:endParaRPr>
          </a:p>
        </p:txBody>
      </p:sp>
      <p:sp>
        <p:nvSpPr>
          <p:cNvPr id="3" name="Subtitle 2"/>
          <p:cNvSpPr>
            <a:spLocks noGrp="1"/>
          </p:cNvSpPr>
          <p:nvPr>
            <p:ph type="subTitle" idx="1"/>
          </p:nvPr>
        </p:nvSpPr>
        <p:spPr>
          <a:xfrm>
            <a:off x="1371600" y="5867400"/>
            <a:ext cx="6400800" cy="304800"/>
          </a:xfrm>
        </p:spPr>
        <p:txBody>
          <a:bodyPr>
            <a:normAutofit/>
          </a:bodyPr>
          <a:lstStyle/>
          <a:p>
            <a:r>
              <a:rPr lang="tr-TR" sz="1100" b="1" smtClean="0">
                <a:solidFill>
                  <a:schemeClr val="tx1">
                    <a:lumMod val="50000"/>
                    <a:lumOff val="50000"/>
                  </a:schemeClr>
                </a:solidFill>
                <a:latin typeface="Tahoma" pitchFamily="34" charset="0"/>
                <a:ea typeface="Tahoma" pitchFamily="34" charset="0"/>
                <a:cs typeface="Tahoma" pitchFamily="34" charset="0"/>
              </a:rPr>
              <a:t>19.03.2013</a:t>
            </a:r>
            <a:endParaRPr lang="tr-TR" sz="1100" b="1" dirty="0">
              <a:solidFill>
                <a:schemeClr val="tx1">
                  <a:lumMod val="50000"/>
                  <a:lumOff val="50000"/>
                </a:scheme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751961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61665"/>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tr-TR" sz="2400" b="1" kern="0" dirty="0">
                <a:solidFill>
                  <a:prstClr val="white"/>
                </a:solidFill>
                <a:latin typeface="Tahoma" pitchFamily="34" charset="0"/>
                <a:ea typeface="Tahoma" pitchFamily="34" charset="0"/>
                <a:cs typeface="Tahoma" pitchFamily="34" charset="0"/>
              </a:rPr>
              <a:t>TİRE </a:t>
            </a:r>
            <a:r>
              <a:rPr lang="tr-TR" sz="2400" b="1" kern="0" dirty="0" smtClean="0">
                <a:solidFill>
                  <a:prstClr val="white"/>
                </a:solidFill>
                <a:latin typeface="Tahoma" pitchFamily="34" charset="0"/>
                <a:ea typeface="Tahoma" pitchFamily="34" charset="0"/>
                <a:cs typeface="Tahoma" pitchFamily="34" charset="0"/>
              </a:rPr>
              <a:t>OIZ</a:t>
            </a:r>
            <a:endParaRPr lang="tr-TR" sz="2400" b="1" kern="0" dirty="0">
              <a:solidFill>
                <a:prstClr val="white"/>
              </a:solidFill>
              <a:latin typeface="Tahoma" pitchFamily="34" charset="0"/>
              <a:ea typeface="Tahoma" pitchFamily="34" charset="0"/>
              <a:cs typeface="Tahoma"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3178148679"/>
              </p:ext>
            </p:extLst>
          </p:nvPr>
        </p:nvGraphicFramePr>
        <p:xfrm>
          <a:off x="76200" y="533401"/>
          <a:ext cx="8927912" cy="6265407"/>
        </p:xfrm>
        <a:graphic>
          <a:graphicData uri="http://schemas.openxmlformats.org/drawingml/2006/table">
            <a:tbl>
              <a:tblPr/>
              <a:tblGrid>
                <a:gridCol w="1626595"/>
                <a:gridCol w="1844543"/>
                <a:gridCol w="2151967"/>
                <a:gridCol w="3304807"/>
              </a:tblGrid>
              <a:tr h="185898">
                <a:tc gridSpan="3">
                  <a:txBody>
                    <a:bodyPr/>
                    <a:lstStyle/>
                    <a:p>
                      <a:pPr algn="l" fontAlgn="ctr"/>
                      <a:r>
                        <a:rPr lang="en-US" sz="1200" b="1" i="0" u="none" strike="noStrike" dirty="0">
                          <a:solidFill>
                            <a:srgbClr val="000000"/>
                          </a:solidFill>
                          <a:effectLst/>
                          <a:latin typeface="+mj-lt"/>
                        </a:rPr>
                        <a:t> DETAILED LAND RESEARCH</a:t>
                      </a:r>
                    </a:p>
                  </a:txBody>
                  <a:tcPr marL="4762" marR="4762" marT="476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200" b="1" i="0" u="none" strike="noStrike">
                          <a:solidFill>
                            <a:srgbClr val="000000"/>
                          </a:solidFill>
                          <a:effectLst/>
                          <a:latin typeface="+mj-lt"/>
                        </a:rPr>
                        <a:t>　</a:t>
                      </a:r>
                    </a:p>
                  </a:txBody>
                  <a:tcPr marL="4762" marR="4762" marT="476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69557">
                <a:tc>
                  <a:txBody>
                    <a:bodyPr/>
                    <a:lstStyle/>
                    <a:p>
                      <a:pPr algn="ctr" fontAlgn="ctr"/>
                      <a:r>
                        <a:rPr lang="en-US" sz="1200" b="1" i="0" u="none" strike="noStrike">
                          <a:solidFill>
                            <a:srgbClr val="000000"/>
                          </a:solidFill>
                          <a:effectLst/>
                          <a:latin typeface="+mj-lt"/>
                        </a:rPr>
                        <a:t>CATEGORY</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200" b="1" i="0" u="none" strike="noStrike">
                          <a:solidFill>
                            <a:srgbClr val="000000"/>
                          </a:solidFill>
                          <a:effectLst/>
                          <a:latin typeface="+mj-lt"/>
                        </a:rPr>
                        <a:t>CRITERIA</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200" b="1" i="0" u="none" strike="noStrike">
                          <a:solidFill>
                            <a:srgbClr val="000000"/>
                          </a:solidFill>
                          <a:effectLst/>
                          <a:latin typeface="+mj-lt"/>
                        </a:rPr>
                        <a:t>FORMAT</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200" b="1" i="0" u="none" strike="noStrike" dirty="0">
                          <a:solidFill>
                            <a:srgbClr val="000000"/>
                          </a:solidFill>
                          <a:effectLst/>
                          <a:latin typeface="+mj-lt"/>
                        </a:rPr>
                        <a:t>TİRE </a:t>
                      </a:r>
                      <a:r>
                        <a:rPr lang="en-US" sz="1200" b="1" i="0" u="none" strike="noStrike" dirty="0" smtClean="0">
                          <a:solidFill>
                            <a:srgbClr val="000000"/>
                          </a:solidFill>
                          <a:effectLst/>
                          <a:latin typeface="+mj-lt"/>
                        </a:rPr>
                        <a:t>OIZ</a:t>
                      </a:r>
                      <a:endParaRPr lang="en-US" sz="1200" b="1" i="0" u="none" strike="noStrike" dirty="0">
                        <a:solidFill>
                          <a:srgbClr val="000000"/>
                        </a:solidFill>
                        <a:effectLst/>
                        <a:latin typeface="+mj-lt"/>
                      </a:endParaRP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85898">
                <a:tc rowSpan="6">
                  <a:txBody>
                    <a:bodyPr/>
                    <a:lstStyle/>
                    <a:p>
                      <a:pPr algn="ctr" fontAlgn="ctr"/>
                      <a:r>
                        <a:rPr lang="en-US" sz="1200" b="1" i="0" u="none" strike="noStrike" dirty="0">
                          <a:solidFill>
                            <a:srgbClr val="000000"/>
                          </a:solidFill>
                          <a:effectLst/>
                          <a:latin typeface="+mj-lt"/>
                        </a:rPr>
                        <a:t>GENERAL</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City</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0" i="0" u="none" strike="noStrike" dirty="0">
                          <a:solidFill>
                            <a:srgbClr val="000000"/>
                          </a:solidFill>
                          <a:effectLst/>
                          <a:latin typeface="+mj-lt"/>
                        </a:rPr>
                        <a:t>　</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İZMİR</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85898">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Name of OIZ/FZ</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0" i="0" u="none" strike="noStrike" dirty="0">
                          <a:solidFill>
                            <a:srgbClr val="000000"/>
                          </a:solidFill>
                          <a:effectLst/>
                          <a:latin typeface="+mj-lt"/>
                        </a:rPr>
                        <a:t>　</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TOSBI</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694740">
                <a:tc vMerge="1">
                  <a:txBody>
                    <a:bodyPr/>
                    <a:lstStyle/>
                    <a:p>
                      <a:endParaRPr kumimoji="1" lang="ja-JP" altLang="en-US"/>
                    </a:p>
                  </a:txBody>
                  <a:tcPr/>
                </a:tc>
                <a:tc>
                  <a:txBody>
                    <a:bodyPr/>
                    <a:lstStyle/>
                    <a:p>
                      <a:pPr algn="l" fontAlgn="ctr"/>
                      <a:r>
                        <a:rPr lang="en-US" sz="1200" b="1" i="0" u="none" strike="noStrike" dirty="0">
                          <a:solidFill>
                            <a:srgbClr val="000000"/>
                          </a:solidFill>
                          <a:effectLst/>
                          <a:latin typeface="+mj-lt"/>
                        </a:rPr>
                        <a:t>Address</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0" i="0" u="none" strike="noStrike" dirty="0">
                          <a:solidFill>
                            <a:srgbClr val="000000"/>
                          </a:solidFill>
                          <a:effectLst/>
                          <a:latin typeface="+mj-lt"/>
                        </a:rPr>
                        <a:t>　</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dirty="0" err="1">
                          <a:solidFill>
                            <a:srgbClr val="000000"/>
                          </a:solidFill>
                          <a:effectLst/>
                          <a:latin typeface="+mj-lt"/>
                        </a:rPr>
                        <a:t>Turan</a:t>
                      </a:r>
                      <a:r>
                        <a:rPr lang="en-US" sz="1200" b="0" i="0" u="none" strike="noStrike" dirty="0">
                          <a:solidFill>
                            <a:srgbClr val="000000"/>
                          </a:solidFill>
                          <a:effectLst/>
                          <a:latin typeface="+mj-lt"/>
                        </a:rPr>
                        <a:t> </a:t>
                      </a:r>
                      <a:r>
                        <a:rPr lang="en-US" sz="1200" b="0" i="0" u="none" strike="noStrike" dirty="0" err="1">
                          <a:solidFill>
                            <a:srgbClr val="000000"/>
                          </a:solidFill>
                          <a:effectLst/>
                          <a:latin typeface="+mj-lt"/>
                        </a:rPr>
                        <a:t>Mah</a:t>
                      </a:r>
                      <a:r>
                        <a:rPr lang="en-US" sz="1200" b="0" i="0" u="none" strike="noStrike" dirty="0">
                          <a:solidFill>
                            <a:srgbClr val="000000"/>
                          </a:solidFill>
                          <a:effectLst/>
                          <a:latin typeface="+mj-lt"/>
                        </a:rPr>
                        <a:t>. </a:t>
                      </a:r>
                      <a:r>
                        <a:rPr lang="en-US" sz="1200" b="0" i="0" u="none" strike="noStrike" dirty="0" err="1">
                          <a:solidFill>
                            <a:srgbClr val="000000"/>
                          </a:solidFill>
                          <a:effectLst/>
                          <a:latin typeface="+mj-lt"/>
                        </a:rPr>
                        <a:t>Taştepe</a:t>
                      </a:r>
                      <a:r>
                        <a:rPr lang="en-US" sz="1200" b="0" i="0" u="none" strike="noStrike" dirty="0">
                          <a:solidFill>
                            <a:srgbClr val="000000"/>
                          </a:solidFill>
                          <a:effectLst/>
                          <a:latin typeface="+mj-lt"/>
                        </a:rPr>
                        <a:t> </a:t>
                      </a:r>
                      <a:r>
                        <a:rPr lang="en-US" sz="1200" b="0" i="0" u="none" strike="noStrike" dirty="0" err="1">
                          <a:solidFill>
                            <a:srgbClr val="000000"/>
                          </a:solidFill>
                          <a:effectLst/>
                          <a:latin typeface="+mj-lt"/>
                        </a:rPr>
                        <a:t>Mevkii</a:t>
                      </a:r>
                      <a:r>
                        <a:rPr lang="en-US" sz="1200" b="0" i="0" u="none" strike="noStrike" dirty="0">
                          <a:solidFill>
                            <a:srgbClr val="000000"/>
                          </a:solidFill>
                          <a:effectLst/>
                          <a:latin typeface="+mj-lt"/>
                        </a:rPr>
                        <a:t> Tire - İzmir</a:t>
                      </a:r>
                      <a:br>
                        <a:rPr lang="en-US" sz="1200" b="0" i="0" u="none" strike="noStrike" dirty="0">
                          <a:solidFill>
                            <a:srgbClr val="000000"/>
                          </a:solidFill>
                          <a:effectLst/>
                          <a:latin typeface="+mj-lt"/>
                        </a:rPr>
                      </a:br>
                      <a:endParaRPr lang="en-US" sz="1200" b="0" i="0" u="none" strike="noStrike" dirty="0">
                        <a:solidFill>
                          <a:srgbClr val="000000"/>
                        </a:solidFill>
                        <a:effectLst/>
                        <a:latin typeface="+mj-lt"/>
                      </a:endParaRP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85898">
                <a:tc vMerge="1">
                  <a:txBody>
                    <a:bodyPr/>
                    <a:lstStyle/>
                    <a:p>
                      <a:endParaRPr kumimoji="1" lang="ja-JP" altLang="en-US"/>
                    </a:p>
                  </a:txBody>
                  <a:tcPr/>
                </a:tc>
                <a:tc>
                  <a:txBody>
                    <a:bodyPr/>
                    <a:lstStyle/>
                    <a:p>
                      <a:pPr algn="l" fontAlgn="ctr"/>
                      <a:r>
                        <a:rPr lang="en-US" sz="1200" b="1" i="0" u="none" strike="noStrike" dirty="0">
                          <a:solidFill>
                            <a:srgbClr val="000000"/>
                          </a:solidFill>
                          <a:effectLst/>
                          <a:latin typeface="+mj-lt"/>
                        </a:rPr>
                        <a:t>Phone Number</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0" i="0" u="none" strike="noStrike">
                          <a:solidFill>
                            <a:srgbClr val="000000"/>
                          </a:solidFill>
                          <a:effectLst/>
                          <a:latin typeface="+mj-lt"/>
                        </a:rPr>
                        <a:t>　</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200" b="0" i="0" u="none" strike="noStrike" dirty="0">
                          <a:solidFill>
                            <a:srgbClr val="000000"/>
                          </a:solidFill>
                          <a:effectLst/>
                          <a:latin typeface="+mj-lt"/>
                        </a:rPr>
                        <a:t> </a:t>
                      </a:r>
                      <a:r>
                        <a:rPr lang="en-US" altLang="ja-JP" sz="1200" b="0" i="0" u="none" strike="noStrike" dirty="0">
                          <a:solidFill>
                            <a:srgbClr val="000000"/>
                          </a:solidFill>
                          <a:effectLst/>
                          <a:latin typeface="+mj-lt"/>
                        </a:rPr>
                        <a:t>+90(232) 5135010</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85898">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Fax Number</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0" i="0" u="none" strike="noStrike">
                          <a:solidFill>
                            <a:srgbClr val="000000"/>
                          </a:solidFill>
                          <a:effectLst/>
                          <a:latin typeface="+mj-lt"/>
                        </a:rPr>
                        <a:t>　</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200" b="0" i="0" u="none" strike="noStrike" dirty="0">
                          <a:solidFill>
                            <a:srgbClr val="000000"/>
                          </a:solidFill>
                          <a:effectLst/>
                          <a:latin typeface="+mj-lt"/>
                        </a:rPr>
                        <a:t> </a:t>
                      </a:r>
                      <a:r>
                        <a:rPr lang="en-US" altLang="ja-JP" sz="1200" b="0" i="0" u="none" strike="noStrike" dirty="0">
                          <a:solidFill>
                            <a:srgbClr val="000000"/>
                          </a:solidFill>
                          <a:effectLst/>
                          <a:latin typeface="+mj-lt"/>
                        </a:rPr>
                        <a:t>+90(232) 5135011</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85898">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Website</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mj-lt"/>
                        </a:rPr>
                        <a:t>　</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j-lt"/>
                        </a:rPr>
                        <a:t>www.tosbi.org.tr</a:t>
                      </a:r>
                    </a:p>
                  </a:txBody>
                  <a:tcPr marL="4762" marR="4762" marT="47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85898">
                <a:tc gridSpan="4">
                  <a:txBody>
                    <a:bodyPr/>
                    <a:lstStyle/>
                    <a:p>
                      <a:pPr algn="ctr" fontAlgn="ctr"/>
                      <a:r>
                        <a:rPr lang="ja-JP" altLang="en-US" sz="1200" b="0" i="0" u="none" strike="noStrike">
                          <a:solidFill>
                            <a:srgbClr val="000000"/>
                          </a:solidFill>
                          <a:effectLst/>
                          <a:latin typeface="+mj-lt"/>
                        </a:rPr>
                        <a:t>　</a:t>
                      </a:r>
                    </a:p>
                  </a:txBody>
                  <a:tcPr marL="4762" marR="4762" marT="476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02708">
                <a:tc rowSpan="6">
                  <a:txBody>
                    <a:bodyPr/>
                    <a:lstStyle/>
                    <a:p>
                      <a:pPr algn="ctr" fontAlgn="ctr"/>
                      <a:r>
                        <a:rPr lang="en-US" sz="1200" b="1" i="0" u="none" strike="noStrike">
                          <a:solidFill>
                            <a:srgbClr val="000000"/>
                          </a:solidFill>
                          <a:effectLst/>
                          <a:latin typeface="+mj-lt"/>
                        </a:rPr>
                        <a:t>LOGISTICS</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Nearest Highway</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n-US" sz="1200" b="0" i="0" u="none" strike="noStrike">
                          <a:solidFill>
                            <a:srgbClr val="000000"/>
                          </a:solidFill>
                          <a:effectLst/>
                          <a:latin typeface="+mj-lt"/>
                        </a:rPr>
                        <a:t>Name/Distance(km)</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200" b="0" i="0" u="none" strike="noStrike" dirty="0">
                          <a:solidFill>
                            <a:srgbClr val="000000"/>
                          </a:solidFill>
                          <a:effectLst/>
                          <a:latin typeface="+mj-lt"/>
                        </a:rPr>
                        <a:t>28 km İzmir </a:t>
                      </a:r>
                      <a:r>
                        <a:rPr lang="en-US" sz="1200" b="0" i="0" u="none" strike="noStrike" dirty="0" err="1">
                          <a:solidFill>
                            <a:srgbClr val="000000"/>
                          </a:solidFill>
                          <a:effectLst/>
                          <a:latin typeface="+mj-lt"/>
                        </a:rPr>
                        <a:t>Aydın</a:t>
                      </a:r>
                      <a:r>
                        <a:rPr lang="en-US" sz="1200" b="0" i="0" u="none" strike="noStrike" dirty="0">
                          <a:solidFill>
                            <a:srgbClr val="000000"/>
                          </a:solidFill>
                          <a:effectLst/>
                          <a:latin typeface="+mj-lt"/>
                        </a:rPr>
                        <a:t> HW</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85898">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Port</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dirty="0" err="1">
                          <a:solidFill>
                            <a:srgbClr val="000000"/>
                          </a:solidFill>
                          <a:effectLst/>
                          <a:latin typeface="+mj-lt"/>
                        </a:rPr>
                        <a:t>Alsancak</a:t>
                      </a:r>
                      <a:r>
                        <a:rPr lang="en-US" sz="1200" b="0" i="0" u="none" strike="noStrike" dirty="0">
                          <a:solidFill>
                            <a:srgbClr val="000000"/>
                          </a:solidFill>
                          <a:effectLst/>
                          <a:latin typeface="+mj-lt"/>
                        </a:rPr>
                        <a:t> Port: 75km</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85898">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Railway Station</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dirty="0">
                          <a:solidFill>
                            <a:srgbClr val="000000"/>
                          </a:solidFill>
                          <a:effectLst/>
                          <a:latin typeface="+mj-lt"/>
                        </a:rPr>
                        <a:t>Will be available inside OIZ in July 2013</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85898">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Airport</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dirty="0">
                          <a:solidFill>
                            <a:srgbClr val="000000"/>
                          </a:solidFill>
                          <a:effectLst/>
                          <a:latin typeface="+mj-lt"/>
                        </a:rPr>
                        <a:t>Adnan Menderes Airport: 50 km</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42820">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Custom</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dirty="0">
                          <a:solidFill>
                            <a:srgbClr val="000000"/>
                          </a:solidFill>
                          <a:effectLst/>
                          <a:latin typeface="+mj-lt"/>
                        </a:rPr>
                        <a:t>Will be available inside OIZ in July 2013</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67078">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City Centre</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Tire: 4km</a:t>
                      </a:r>
                      <a:br>
                        <a:rPr lang="en-US" sz="1200" b="0" i="0" u="none" strike="noStrike" dirty="0">
                          <a:solidFill>
                            <a:srgbClr val="000000"/>
                          </a:solidFill>
                          <a:effectLst/>
                          <a:latin typeface="+mj-lt"/>
                        </a:rPr>
                      </a:br>
                      <a:r>
                        <a:rPr lang="en-US" sz="1200" b="0" i="0" u="none" strike="noStrike" dirty="0">
                          <a:solidFill>
                            <a:srgbClr val="000000"/>
                          </a:solidFill>
                          <a:effectLst/>
                          <a:latin typeface="+mj-lt"/>
                        </a:rPr>
                        <a:t>İzmir: 75km</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5898">
                <a:tc gridSpan="4">
                  <a:txBody>
                    <a:bodyPr/>
                    <a:lstStyle/>
                    <a:p>
                      <a:pPr algn="ctr" fontAlgn="ctr"/>
                      <a:r>
                        <a:rPr lang="ja-JP" altLang="en-US" sz="1200" b="0" i="0" u="none" strike="noStrike" dirty="0">
                          <a:solidFill>
                            <a:srgbClr val="000000"/>
                          </a:solidFill>
                          <a:effectLst/>
                          <a:latin typeface="+mj-lt"/>
                        </a:rPr>
                        <a:t>　</a:t>
                      </a:r>
                    </a:p>
                  </a:txBody>
                  <a:tcPr marL="4762" marR="4762" marT="476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85898">
                <a:tc rowSpan="5">
                  <a:txBody>
                    <a:bodyPr/>
                    <a:lstStyle/>
                    <a:p>
                      <a:pPr algn="ctr" fontAlgn="ctr"/>
                      <a:r>
                        <a:rPr lang="en-US" sz="1200" b="1" i="0" u="none" strike="noStrike">
                          <a:solidFill>
                            <a:srgbClr val="000000"/>
                          </a:solidFill>
                          <a:effectLst/>
                          <a:latin typeface="+mj-lt"/>
                        </a:rPr>
                        <a:t>LAND</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Total  Area</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dirty="0" err="1">
                          <a:solidFill>
                            <a:srgbClr val="000000"/>
                          </a:solidFill>
                          <a:effectLst/>
                          <a:latin typeface="+mj-lt"/>
                        </a:rPr>
                        <a:t>sqm</a:t>
                      </a:r>
                      <a:endParaRPr lang="en-US" sz="1200" b="0" i="0" u="none" strike="noStrike" dirty="0">
                        <a:solidFill>
                          <a:srgbClr val="000000"/>
                        </a:solidFill>
                        <a:effectLst/>
                        <a:latin typeface="+mj-lt"/>
                      </a:endParaRP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200" b="0" i="0" u="none" strike="noStrike" dirty="0">
                          <a:solidFill>
                            <a:srgbClr val="000000"/>
                          </a:solidFill>
                          <a:effectLst/>
                          <a:latin typeface="+mj-lt"/>
                        </a:rPr>
                        <a:t>4,063,093</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85898">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Land Availability</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sqm</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200" b="0" i="0" u="none" strike="noStrike" dirty="0">
                          <a:solidFill>
                            <a:srgbClr val="000000"/>
                          </a:solidFill>
                          <a:effectLst/>
                          <a:latin typeface="+mj-lt"/>
                        </a:rPr>
                        <a:t>941.0000</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85898">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Allocation Type </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Rent/Purchase</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dirty="0">
                          <a:solidFill>
                            <a:srgbClr val="000000"/>
                          </a:solidFill>
                          <a:effectLst/>
                          <a:latin typeface="+mj-lt"/>
                        </a:rPr>
                        <a:t>Purchase</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85898">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Rental Cost</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USD/sqm</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mj-lt"/>
                        </a:rPr>
                        <a:t>NA</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14211">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Purchase Cost</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TL,USD,EUR/sqm</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dirty="0">
                          <a:solidFill>
                            <a:srgbClr val="000000"/>
                          </a:solidFill>
                          <a:effectLst/>
                          <a:latin typeface="+mj-lt"/>
                        </a:rPr>
                        <a:t>35 EUR</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5898">
                <a:tc gridSpan="4">
                  <a:txBody>
                    <a:bodyPr/>
                    <a:lstStyle/>
                    <a:p>
                      <a:pPr algn="ctr" fontAlgn="ctr"/>
                      <a:r>
                        <a:rPr lang="ja-JP" altLang="en-US" sz="1200" b="0" i="0" u="none" strike="noStrike" dirty="0">
                          <a:solidFill>
                            <a:srgbClr val="000000"/>
                          </a:solidFill>
                          <a:effectLst/>
                          <a:latin typeface="+mj-lt"/>
                        </a:rPr>
                        <a:t>　</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85898">
                <a:tc rowSpan="4">
                  <a:txBody>
                    <a:bodyPr/>
                    <a:lstStyle/>
                    <a:p>
                      <a:pPr algn="ctr" fontAlgn="ctr"/>
                      <a:r>
                        <a:rPr lang="en-US" sz="1200" b="1" i="0" u="none" strike="noStrike">
                          <a:solidFill>
                            <a:srgbClr val="000000"/>
                          </a:solidFill>
                          <a:effectLst/>
                          <a:latin typeface="+mj-lt"/>
                        </a:rPr>
                        <a:t>UTILITY COSTS</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Electricity</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0" i="0" u="none" strike="noStrike" dirty="0">
                          <a:solidFill>
                            <a:srgbClr val="000000"/>
                          </a:solidFill>
                          <a:effectLst/>
                          <a:latin typeface="+mj-lt"/>
                        </a:rPr>
                        <a:t>　</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mj-lt"/>
                        </a:rPr>
                        <a:t>0,1705 TL/kWh +VAT + Tax</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85898">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Natural Gas</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0" i="0" u="none" strike="noStrike">
                          <a:solidFill>
                            <a:srgbClr val="000000"/>
                          </a:solidFill>
                          <a:effectLst/>
                          <a:latin typeface="+mj-lt"/>
                        </a:rPr>
                        <a:t>　</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dirty="0">
                          <a:solidFill>
                            <a:srgbClr val="000000"/>
                          </a:solidFill>
                          <a:effectLst/>
                          <a:latin typeface="+mj-lt"/>
                        </a:rPr>
                        <a:t>0,07 TL/Kwh + VAT</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85898">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Water</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0" i="0" u="none" strike="noStrike">
                          <a:solidFill>
                            <a:srgbClr val="000000"/>
                          </a:solidFill>
                          <a:effectLst/>
                          <a:latin typeface="+mj-lt"/>
                        </a:rPr>
                        <a:t>　</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dirty="0">
                          <a:solidFill>
                            <a:srgbClr val="000000"/>
                          </a:solidFill>
                          <a:effectLst/>
                          <a:latin typeface="+mj-lt"/>
                        </a:rPr>
                        <a:t>1,60 TL/m³ +VAT</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18009">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Waste Water Treatment</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mj-lt"/>
                        </a:rPr>
                        <a:t>　</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j-lt"/>
                        </a:rPr>
                        <a:t>According to pollution parameter</a:t>
                      </a:r>
                    </a:p>
                  </a:txBody>
                  <a:tcPr marL="4762" marR="4762" marT="4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5898">
                <a:tc gridSpan="4">
                  <a:txBody>
                    <a:bodyPr/>
                    <a:lstStyle/>
                    <a:p>
                      <a:pPr algn="r" fontAlgn="ctr"/>
                      <a:r>
                        <a:rPr lang="en-US" sz="1200" b="1" i="0" u="none" strike="noStrike" dirty="0">
                          <a:solidFill>
                            <a:srgbClr val="000000"/>
                          </a:solidFill>
                          <a:effectLst/>
                          <a:latin typeface="+mj-lt"/>
                        </a:rPr>
                        <a:t> As of 15.04.2013 1 USD= 1.7915 TL and 1 EUR=2.3403 TL</a:t>
                      </a:r>
                    </a:p>
                  </a:txBody>
                  <a:tcPr marL="4762" marR="4762" marT="476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Tree>
    <p:extLst>
      <p:ext uri="{BB962C8B-B14F-4D97-AF65-F5344CB8AC3E}">
        <p14:creationId xmlns:p14="http://schemas.microsoft.com/office/powerpoint/2010/main" val="2135411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STFS01\ISTUSERFR\aceri\Desktop\os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76400" y="0"/>
            <a:ext cx="6096000" cy="461665"/>
          </a:xfrm>
          <a:prstGeom prst="rect">
            <a:avLst/>
          </a:prstGeom>
        </p:spPr>
        <p:txBody>
          <a:bodyPr wrap="square">
            <a:spAutoFit/>
          </a:bodyPr>
          <a:lstStyle/>
          <a:p>
            <a:pPr>
              <a:spcBef>
                <a:spcPct val="50000"/>
              </a:spcBef>
            </a:pPr>
            <a:r>
              <a:rPr lang="tr-TR" sz="2400" b="1" dirty="0" smtClean="0">
                <a:solidFill>
                  <a:schemeClr val="bg1"/>
                </a:solidFill>
                <a:latin typeface="Tahoma" pitchFamily="34" charset="0"/>
                <a:ea typeface="Tahoma" pitchFamily="34" charset="0"/>
                <a:cs typeface="Tahoma" pitchFamily="34" charset="0"/>
              </a:rPr>
              <a:t>Çerkezköy </a:t>
            </a:r>
            <a:r>
              <a:rPr lang="tr-TR" sz="2400" b="1" dirty="0">
                <a:solidFill>
                  <a:schemeClr val="bg1"/>
                </a:solidFill>
                <a:latin typeface="Tahoma" pitchFamily="34" charset="0"/>
                <a:ea typeface="Tahoma" pitchFamily="34" charset="0"/>
                <a:cs typeface="Tahoma" pitchFamily="34" charset="0"/>
              </a:rPr>
              <a:t>Organized Industrial Zone</a:t>
            </a:r>
          </a:p>
        </p:txBody>
      </p:sp>
      <p:sp>
        <p:nvSpPr>
          <p:cNvPr id="9" name="Rectangle 8"/>
          <p:cNvSpPr/>
          <p:nvPr/>
        </p:nvSpPr>
        <p:spPr>
          <a:xfrm>
            <a:off x="2438400" y="4441129"/>
            <a:ext cx="4572000" cy="1200329"/>
          </a:xfrm>
          <a:prstGeom prst="rect">
            <a:avLst/>
          </a:prstGeom>
        </p:spPr>
        <p:txBody>
          <a:bodyPr>
            <a:spAutoFit/>
          </a:bodyPr>
          <a:lstStyle/>
          <a:p>
            <a:r>
              <a:rPr lang="tr-TR" b="1" dirty="0">
                <a:solidFill>
                  <a:schemeClr val="bg1"/>
                </a:solidFill>
              </a:rPr>
              <a:t>Total Area		: </a:t>
            </a:r>
            <a:r>
              <a:rPr lang="tr-TR" b="1" dirty="0" smtClean="0">
                <a:solidFill>
                  <a:schemeClr val="bg1"/>
                </a:solidFill>
              </a:rPr>
              <a:t>1234 Hectare</a:t>
            </a:r>
          </a:p>
          <a:p>
            <a:r>
              <a:rPr lang="tr-TR" b="1" dirty="0" smtClean="0">
                <a:solidFill>
                  <a:schemeClr val="bg1"/>
                </a:solidFill>
              </a:rPr>
              <a:t>Establishment Year	                 : 1976               Employment 		: 55.000</a:t>
            </a:r>
          </a:p>
          <a:p>
            <a:r>
              <a:rPr lang="tr-TR" b="1" dirty="0" smtClean="0">
                <a:solidFill>
                  <a:schemeClr val="bg1"/>
                </a:solidFill>
              </a:rPr>
              <a:t>Company </a:t>
            </a:r>
            <a:r>
              <a:rPr lang="tr-TR" b="1" dirty="0">
                <a:solidFill>
                  <a:schemeClr val="bg1"/>
                </a:solidFill>
              </a:rPr>
              <a:t>number   	: </a:t>
            </a:r>
            <a:r>
              <a:rPr lang="tr-TR" b="1" dirty="0" smtClean="0">
                <a:solidFill>
                  <a:schemeClr val="bg1"/>
                </a:solidFill>
              </a:rPr>
              <a:t>250                </a:t>
            </a:r>
            <a:endParaRPr lang="tr-TR" b="1" dirty="0">
              <a:solidFill>
                <a:schemeClr val="bg1"/>
              </a:solidFill>
            </a:endParaRPr>
          </a:p>
        </p:txBody>
      </p:sp>
    </p:spTree>
    <p:extLst>
      <p:ext uri="{BB962C8B-B14F-4D97-AF65-F5344CB8AC3E}">
        <p14:creationId xmlns:p14="http://schemas.microsoft.com/office/powerpoint/2010/main" val="3468768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966483039"/>
              </p:ext>
            </p:extLst>
          </p:nvPr>
        </p:nvGraphicFramePr>
        <p:xfrm>
          <a:off x="76200" y="76201"/>
          <a:ext cx="8915400" cy="6665739"/>
        </p:xfrm>
        <a:graphic>
          <a:graphicData uri="http://schemas.openxmlformats.org/drawingml/2006/table">
            <a:tbl>
              <a:tblPr/>
              <a:tblGrid>
                <a:gridCol w="1455940"/>
                <a:gridCol w="1973060"/>
                <a:gridCol w="1524000"/>
                <a:gridCol w="3962400"/>
              </a:tblGrid>
              <a:tr h="211472">
                <a:tc gridSpan="3">
                  <a:txBody>
                    <a:bodyPr/>
                    <a:lstStyle/>
                    <a:p>
                      <a:pPr algn="l" fontAlgn="ctr"/>
                      <a:r>
                        <a:rPr lang="en-US" sz="1400" b="1" i="0" u="none" strike="noStrike" dirty="0" smtClean="0">
                          <a:solidFill>
                            <a:srgbClr val="000000"/>
                          </a:solidFill>
                          <a:effectLst/>
                          <a:latin typeface="+mj-lt"/>
                        </a:rPr>
                        <a:t> DETAILED </a:t>
                      </a:r>
                      <a:r>
                        <a:rPr lang="en-US" sz="1400" b="1" i="0" u="none" strike="noStrike" dirty="0">
                          <a:solidFill>
                            <a:srgbClr val="000000"/>
                          </a:solidFill>
                          <a:effectLst/>
                          <a:latin typeface="+mj-lt"/>
                        </a:rPr>
                        <a:t>LAND RESEARCH</a:t>
                      </a:r>
                    </a:p>
                  </a:txBody>
                  <a:tcPr marL="4030" marR="4030" marT="403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200" b="0" i="0" u="none" strike="noStrike">
                          <a:solidFill>
                            <a:srgbClr val="000000"/>
                          </a:solidFill>
                          <a:effectLst/>
                          <a:latin typeface="+mj-lt"/>
                        </a:rPr>
                        <a:t>　</a:t>
                      </a:r>
                    </a:p>
                  </a:txBody>
                  <a:tcPr marL="4030" marR="4030" marT="403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81822">
                <a:tc>
                  <a:txBody>
                    <a:bodyPr/>
                    <a:lstStyle/>
                    <a:p>
                      <a:pPr algn="ctr" fontAlgn="ctr"/>
                      <a:r>
                        <a:rPr lang="en-US" sz="1200" b="1" i="0" u="none" strike="noStrike">
                          <a:solidFill>
                            <a:srgbClr val="000000"/>
                          </a:solidFill>
                          <a:effectLst/>
                          <a:latin typeface="+mj-lt"/>
                        </a:rPr>
                        <a:t>CATEGORY</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200" b="1" i="0" u="none" strike="noStrike" dirty="0">
                          <a:solidFill>
                            <a:srgbClr val="000000"/>
                          </a:solidFill>
                          <a:effectLst/>
                          <a:latin typeface="+mj-lt"/>
                        </a:rPr>
                        <a:t>CRITERIA</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200" b="1" i="0" u="none" strike="noStrike">
                          <a:solidFill>
                            <a:srgbClr val="000000"/>
                          </a:solidFill>
                          <a:effectLst/>
                          <a:latin typeface="+mj-lt"/>
                        </a:rPr>
                        <a:t>FORMAT</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200" b="1" i="0" u="none" strike="noStrike">
                          <a:solidFill>
                            <a:srgbClr val="000000"/>
                          </a:solidFill>
                          <a:effectLst/>
                          <a:latin typeface="+mj-lt"/>
                        </a:rPr>
                        <a:t>ÇERKEZKOY OIZ</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r>
              <a:tr h="217285">
                <a:tc rowSpan="6">
                  <a:txBody>
                    <a:bodyPr/>
                    <a:lstStyle/>
                    <a:p>
                      <a:pPr algn="ctr" fontAlgn="ctr"/>
                      <a:r>
                        <a:rPr lang="en-US" sz="1200" b="1" i="0" u="none" strike="noStrike">
                          <a:solidFill>
                            <a:srgbClr val="000000"/>
                          </a:solidFill>
                          <a:effectLst/>
                          <a:latin typeface="+mj-lt"/>
                        </a:rPr>
                        <a:t>GENERAL</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City</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TEKİRDAĞ</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17285">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Name of OIZ/FZ</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ÇOSB</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59723">
                <a:tc vMerge="1">
                  <a:txBody>
                    <a:bodyPr/>
                    <a:lstStyle/>
                    <a:p>
                      <a:endParaRPr kumimoji="1" lang="ja-JP" altLang="en-US"/>
                    </a:p>
                  </a:txBody>
                  <a:tcPr/>
                </a:tc>
                <a:tc>
                  <a:txBody>
                    <a:bodyPr/>
                    <a:lstStyle/>
                    <a:p>
                      <a:pPr algn="l" fontAlgn="ctr"/>
                      <a:r>
                        <a:rPr lang="en-US" sz="1200" b="1" i="0" u="none" strike="noStrike" dirty="0">
                          <a:solidFill>
                            <a:srgbClr val="000000"/>
                          </a:solidFill>
                          <a:effectLst/>
                          <a:latin typeface="+mj-lt"/>
                        </a:rPr>
                        <a:t>Address</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dirty="0">
                          <a:solidFill>
                            <a:srgbClr val="000000"/>
                          </a:solidFill>
                          <a:effectLst/>
                          <a:latin typeface="+mj-lt"/>
                        </a:rPr>
                        <a:t>　</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Atatürk Cad. No:4 59501 Çerkezköy/Tekirdağ</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17285">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Phone Number</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200" b="0" i="0" u="none" strike="noStrike">
                          <a:solidFill>
                            <a:srgbClr val="000000"/>
                          </a:solidFill>
                          <a:effectLst/>
                          <a:latin typeface="+mj-lt"/>
                        </a:rPr>
                        <a:t>+90282 758 11 56</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17285">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Fax Number</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200" b="0" i="0" u="none" strike="noStrike">
                          <a:solidFill>
                            <a:srgbClr val="000000"/>
                          </a:solidFill>
                          <a:effectLst/>
                          <a:latin typeface="+mj-lt"/>
                        </a:rPr>
                        <a:t>+90282 758 11 60</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17285">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Website</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sng" strike="noStrike">
                          <a:solidFill>
                            <a:srgbClr val="000000"/>
                          </a:solidFill>
                          <a:effectLst/>
                          <a:latin typeface="+mj-lt"/>
                        </a:rPr>
                        <a:t>www.cosb.org.tr</a:t>
                      </a:r>
                    </a:p>
                  </a:txBody>
                  <a:tcPr marL="4030" marR="4030" marT="403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81822">
                <a:tc gridSpan="4">
                  <a:txBody>
                    <a:bodyPr/>
                    <a:lstStyle/>
                    <a:p>
                      <a:pPr algn="ctr" fontAlgn="ctr"/>
                      <a:r>
                        <a:rPr lang="ja-JP" altLang="en-US" sz="1200" b="1" i="1" u="none" strike="noStrike">
                          <a:solidFill>
                            <a:srgbClr val="000000"/>
                          </a:solidFill>
                          <a:effectLst/>
                          <a:latin typeface="+mj-lt"/>
                        </a:rPr>
                        <a:t>　</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29030">
                <a:tc rowSpan="6">
                  <a:txBody>
                    <a:bodyPr/>
                    <a:lstStyle/>
                    <a:p>
                      <a:pPr algn="ctr" fontAlgn="ctr"/>
                      <a:r>
                        <a:rPr lang="en-US" sz="1200" b="1" i="0" u="none" strike="noStrike">
                          <a:solidFill>
                            <a:srgbClr val="000000"/>
                          </a:solidFill>
                          <a:effectLst/>
                          <a:latin typeface="+mj-lt"/>
                        </a:rPr>
                        <a:t>LOGISTICS</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Nearest Highway</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n-US" sz="1200" b="0" i="0" u="none" strike="noStrike">
                          <a:solidFill>
                            <a:srgbClr val="000000"/>
                          </a:solidFill>
                          <a:effectLst/>
                          <a:latin typeface="+mj-lt"/>
                        </a:rPr>
                        <a:t>Name/Distance(km)</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200" b="0" i="0" u="none" strike="noStrike">
                          <a:solidFill>
                            <a:srgbClr val="000000"/>
                          </a:solidFill>
                          <a:effectLst/>
                          <a:latin typeface="+mj-lt"/>
                        </a:rPr>
                        <a:t>15 km TEM </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59723">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Port</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Eregli Port: 60 km </a:t>
                      </a:r>
                      <a:br>
                        <a:rPr lang="en-US" sz="1200" b="0" i="0" u="none" strike="noStrike">
                          <a:solidFill>
                            <a:srgbClr val="000000"/>
                          </a:solidFill>
                          <a:effectLst/>
                          <a:latin typeface="+mj-lt"/>
                        </a:rPr>
                      </a:br>
                      <a:r>
                        <a:rPr lang="en-US" sz="1200" b="0" i="0" u="none" strike="noStrike">
                          <a:solidFill>
                            <a:srgbClr val="000000"/>
                          </a:solidFill>
                          <a:effectLst/>
                          <a:latin typeface="+mj-lt"/>
                        </a:rPr>
                        <a:t>ekirdag Port: 75 km</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59723">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Railway Station</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Çerkezkoy: 5 km</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87590">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Airport</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 Çorlu Airport: 50 km</a:t>
                      </a:r>
                      <a:br>
                        <a:rPr lang="en-US" sz="1200" b="0" i="0" u="none" strike="noStrike">
                          <a:solidFill>
                            <a:srgbClr val="000000"/>
                          </a:solidFill>
                          <a:effectLst/>
                          <a:latin typeface="+mj-lt"/>
                        </a:rPr>
                      </a:br>
                      <a:r>
                        <a:rPr lang="en-US" sz="1200" b="0" i="0" u="none" strike="noStrike">
                          <a:solidFill>
                            <a:srgbClr val="000000"/>
                          </a:solidFill>
                          <a:effectLst/>
                          <a:latin typeface="+mj-lt"/>
                        </a:rPr>
                        <a:t>Ataturk Int. Airport: 90 km </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29030">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Custom</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 Cerkezkoy: 5 km</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9030">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City Centre</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j-lt"/>
                        </a:rPr>
                        <a:t>Cerkezkoy: 5 km</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81822">
                <a:tc gridSpan="4">
                  <a:txBody>
                    <a:bodyPr/>
                    <a:lstStyle/>
                    <a:p>
                      <a:pPr algn="ctr" fontAlgn="ctr"/>
                      <a:r>
                        <a:rPr lang="ja-JP" altLang="en-US" sz="1200" b="1" i="1" u="none" strike="noStrike">
                          <a:solidFill>
                            <a:srgbClr val="000000"/>
                          </a:solidFill>
                          <a:effectLst/>
                          <a:latin typeface="+mj-lt"/>
                        </a:rPr>
                        <a:t>　</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34904">
                <a:tc rowSpan="5">
                  <a:txBody>
                    <a:bodyPr/>
                    <a:lstStyle/>
                    <a:p>
                      <a:pPr algn="ctr" fontAlgn="ctr"/>
                      <a:r>
                        <a:rPr lang="en-US" sz="1200" b="1" i="0" u="none" strike="noStrike">
                          <a:solidFill>
                            <a:srgbClr val="000000"/>
                          </a:solidFill>
                          <a:effectLst/>
                          <a:latin typeface="+mj-lt"/>
                        </a:rPr>
                        <a:t>LAND</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Total  Area</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sqm</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200" b="0" i="0" u="none" strike="noStrike">
                          <a:solidFill>
                            <a:srgbClr val="000000"/>
                          </a:solidFill>
                          <a:effectLst/>
                          <a:latin typeface="+mj-lt"/>
                        </a:rPr>
                        <a:t>12,340,000</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34904">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Land Availability</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sqm</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200" b="0" i="0" u="none" strike="noStrike">
                          <a:solidFill>
                            <a:srgbClr val="000000"/>
                          </a:solidFill>
                          <a:effectLst/>
                          <a:latin typeface="+mj-lt"/>
                        </a:rPr>
                        <a:t>45,000</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34904">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Allocation Type </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Rent/Purchase</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Purchase</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4904">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Rental Cost</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USD/sqm</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mj-lt"/>
                        </a:rPr>
                        <a:t>NA</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34904">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Purchase Cost</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TL,USD,EUR/sqm</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solidFill>
                            <a:srgbClr val="000000"/>
                          </a:solidFill>
                          <a:effectLst/>
                          <a:latin typeface="+mj-lt"/>
                        </a:rPr>
                        <a:t>110 USD</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1822">
                <a:tc gridSpan="4">
                  <a:txBody>
                    <a:bodyPr/>
                    <a:lstStyle/>
                    <a:p>
                      <a:pPr algn="ctr" fontAlgn="ctr"/>
                      <a:r>
                        <a:rPr lang="ja-JP" altLang="en-US" sz="1200" b="1" i="1" u="none" strike="noStrike">
                          <a:solidFill>
                            <a:srgbClr val="000000"/>
                          </a:solidFill>
                          <a:effectLst/>
                          <a:latin typeface="+mj-lt"/>
                        </a:rPr>
                        <a:t>　</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40777">
                <a:tc rowSpan="4">
                  <a:txBody>
                    <a:bodyPr/>
                    <a:lstStyle/>
                    <a:p>
                      <a:pPr algn="ctr" fontAlgn="ctr"/>
                      <a:r>
                        <a:rPr lang="en-US" sz="1200" b="1" i="1" u="none" strike="noStrike">
                          <a:solidFill>
                            <a:srgbClr val="000000"/>
                          </a:solidFill>
                          <a:effectLst/>
                          <a:latin typeface="+mj-lt"/>
                        </a:rPr>
                        <a:t>UTILITY COSTS</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Electricity</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mj-lt"/>
                        </a:rPr>
                        <a:t>0,17770 TL/</a:t>
                      </a:r>
                      <a:r>
                        <a:rPr lang="en-US" sz="1200" b="0" i="0" u="none" strike="noStrike" dirty="0" err="1">
                          <a:solidFill>
                            <a:srgbClr val="000000"/>
                          </a:solidFill>
                          <a:effectLst/>
                          <a:latin typeface="+mj-lt"/>
                        </a:rPr>
                        <a:t>kwh+VAT+tax</a:t>
                      </a:r>
                      <a:endParaRPr lang="en-US" sz="1200" b="0" i="0" u="none" strike="noStrike" dirty="0">
                        <a:solidFill>
                          <a:srgbClr val="000000"/>
                        </a:solidFill>
                        <a:effectLst/>
                        <a:latin typeface="+mj-lt"/>
                      </a:endParaRP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40777">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Natural Gas</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0,717783  TL/Sm³+VAT</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40777">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Water</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0,474 TL/m³+VAT</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59723">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Waste Water Treatment</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j-lt"/>
                        </a:rPr>
                        <a:t>0,632 TL/m³+VAT</a:t>
                      </a:r>
                    </a:p>
                  </a:txBody>
                  <a:tcPr marL="4030" marR="4030" marT="4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3794">
                <a:tc gridSpan="4">
                  <a:txBody>
                    <a:bodyPr/>
                    <a:lstStyle/>
                    <a:p>
                      <a:pPr algn="r" fontAlgn="b"/>
                      <a:r>
                        <a:rPr lang="en-US" sz="1200" b="1" i="0" u="none" strike="noStrike" dirty="0">
                          <a:solidFill>
                            <a:srgbClr val="000000"/>
                          </a:solidFill>
                          <a:effectLst/>
                          <a:latin typeface="+mj-lt"/>
                        </a:rPr>
                        <a:t>Last Updated 29.03.2013</a:t>
                      </a:r>
                    </a:p>
                  </a:txBody>
                  <a:tcPr marL="4030" marR="4030" marT="403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Tree>
    <p:extLst>
      <p:ext uri="{BB962C8B-B14F-4D97-AF65-F5344CB8AC3E}">
        <p14:creationId xmlns:p14="http://schemas.microsoft.com/office/powerpoint/2010/main" val="1825889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STFS01\ISTUSERFR\aceri\Desktop\fot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 y="-76200"/>
            <a:ext cx="9144000" cy="6095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224064" y="29183"/>
            <a:ext cx="6705600" cy="461665"/>
          </a:xfrm>
          <a:prstGeom prst="rect">
            <a:avLst/>
          </a:prstGeom>
        </p:spPr>
        <p:txBody>
          <a:bodyPr wrap="square">
            <a:spAutoFit/>
          </a:bodyPr>
          <a:lstStyle/>
          <a:p>
            <a:pPr>
              <a:spcBef>
                <a:spcPct val="50000"/>
              </a:spcBef>
            </a:pPr>
            <a:r>
              <a:rPr lang="tr-TR" sz="2400" b="1" dirty="0" smtClean="0">
                <a:solidFill>
                  <a:schemeClr val="bg1"/>
                </a:solidFill>
                <a:latin typeface="Tahoma" pitchFamily="34" charset="0"/>
                <a:ea typeface="Tahoma" pitchFamily="34" charset="0"/>
                <a:cs typeface="Tahoma" pitchFamily="34" charset="0"/>
              </a:rPr>
              <a:t>Bursa Nilüfer</a:t>
            </a:r>
            <a:r>
              <a:rPr lang="tr-TR" sz="2400" b="1" dirty="0">
                <a:solidFill>
                  <a:schemeClr val="bg1"/>
                </a:solidFill>
                <a:latin typeface="Tahoma" pitchFamily="34" charset="0"/>
                <a:ea typeface="Tahoma" pitchFamily="34" charset="0"/>
                <a:cs typeface="Tahoma" pitchFamily="34" charset="0"/>
              </a:rPr>
              <a:t> </a:t>
            </a:r>
            <a:r>
              <a:rPr lang="tr-TR" sz="2400" b="1" dirty="0" smtClean="0">
                <a:solidFill>
                  <a:schemeClr val="bg1"/>
                </a:solidFill>
                <a:latin typeface="Tahoma" pitchFamily="34" charset="0"/>
                <a:ea typeface="Tahoma" pitchFamily="34" charset="0"/>
                <a:cs typeface="Tahoma" pitchFamily="34" charset="0"/>
              </a:rPr>
              <a:t>Organized </a:t>
            </a:r>
            <a:r>
              <a:rPr lang="tr-TR" sz="2400" b="1" dirty="0">
                <a:solidFill>
                  <a:schemeClr val="bg1"/>
                </a:solidFill>
                <a:latin typeface="Tahoma" pitchFamily="34" charset="0"/>
                <a:ea typeface="Tahoma" pitchFamily="34" charset="0"/>
                <a:cs typeface="Tahoma" pitchFamily="34" charset="0"/>
              </a:rPr>
              <a:t>Industrial Zone</a:t>
            </a:r>
          </a:p>
        </p:txBody>
      </p:sp>
      <p:sp>
        <p:nvSpPr>
          <p:cNvPr id="7" name="Rectangle 6"/>
          <p:cNvSpPr/>
          <p:nvPr/>
        </p:nvSpPr>
        <p:spPr>
          <a:xfrm>
            <a:off x="2255196" y="4814021"/>
            <a:ext cx="4572000" cy="1200329"/>
          </a:xfrm>
          <a:prstGeom prst="rect">
            <a:avLst/>
          </a:prstGeom>
        </p:spPr>
        <p:txBody>
          <a:bodyPr>
            <a:spAutoFit/>
          </a:bodyPr>
          <a:lstStyle/>
          <a:p>
            <a:r>
              <a:rPr lang="tr-TR" b="1" dirty="0">
                <a:solidFill>
                  <a:schemeClr val="bg1"/>
                </a:solidFill>
              </a:rPr>
              <a:t>Total Area		</a:t>
            </a:r>
            <a:r>
              <a:rPr lang="tr-TR" b="1" dirty="0" smtClean="0">
                <a:solidFill>
                  <a:schemeClr val="bg1"/>
                </a:solidFill>
              </a:rPr>
              <a:t>: 234 Hectare</a:t>
            </a:r>
            <a:endParaRPr lang="tr-TR" b="1" dirty="0">
              <a:solidFill>
                <a:schemeClr val="bg1"/>
              </a:solidFill>
            </a:endParaRPr>
          </a:p>
          <a:p>
            <a:r>
              <a:rPr lang="tr-TR" b="1" dirty="0">
                <a:solidFill>
                  <a:schemeClr val="bg1"/>
                </a:solidFill>
              </a:rPr>
              <a:t>Establishment Year	</a:t>
            </a:r>
            <a:r>
              <a:rPr lang="tr-TR" b="1" dirty="0" smtClean="0">
                <a:solidFill>
                  <a:schemeClr val="bg1"/>
                </a:solidFill>
              </a:rPr>
              <a:t>                 : 2001              </a:t>
            </a:r>
            <a:r>
              <a:rPr lang="tr-TR" b="1" dirty="0">
                <a:solidFill>
                  <a:schemeClr val="bg1"/>
                </a:solidFill>
              </a:rPr>
              <a:t>Employment 		: </a:t>
            </a:r>
            <a:r>
              <a:rPr lang="tr-TR" b="1" dirty="0" smtClean="0">
                <a:solidFill>
                  <a:schemeClr val="bg1"/>
                </a:solidFill>
              </a:rPr>
              <a:t>17.000</a:t>
            </a:r>
            <a:endParaRPr lang="tr-TR" b="1" dirty="0">
              <a:solidFill>
                <a:schemeClr val="bg1"/>
              </a:solidFill>
            </a:endParaRPr>
          </a:p>
          <a:p>
            <a:r>
              <a:rPr lang="tr-TR" b="1" dirty="0">
                <a:solidFill>
                  <a:schemeClr val="bg1"/>
                </a:solidFill>
              </a:rPr>
              <a:t>Company number   	: </a:t>
            </a:r>
            <a:r>
              <a:rPr lang="tr-TR" b="1" dirty="0" smtClean="0">
                <a:solidFill>
                  <a:schemeClr val="bg1"/>
                </a:solidFill>
              </a:rPr>
              <a:t>264                </a:t>
            </a:r>
            <a:endParaRPr lang="tr-TR" b="1" dirty="0">
              <a:solidFill>
                <a:schemeClr val="bg1"/>
              </a:solidFill>
            </a:endParaRPr>
          </a:p>
        </p:txBody>
      </p:sp>
    </p:spTree>
    <p:extLst>
      <p:ext uri="{BB962C8B-B14F-4D97-AF65-F5344CB8AC3E}">
        <p14:creationId xmlns:p14="http://schemas.microsoft.com/office/powerpoint/2010/main" val="3136633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506922377"/>
              </p:ext>
            </p:extLst>
          </p:nvPr>
        </p:nvGraphicFramePr>
        <p:xfrm>
          <a:off x="76200" y="126335"/>
          <a:ext cx="8915400" cy="6621377"/>
        </p:xfrm>
        <a:graphic>
          <a:graphicData uri="http://schemas.openxmlformats.org/drawingml/2006/table">
            <a:tbl>
              <a:tblPr/>
              <a:tblGrid>
                <a:gridCol w="1676400"/>
                <a:gridCol w="1981200"/>
                <a:gridCol w="1524000"/>
                <a:gridCol w="3733800"/>
              </a:tblGrid>
              <a:tr h="226008">
                <a:tc gridSpan="3">
                  <a:txBody>
                    <a:bodyPr/>
                    <a:lstStyle/>
                    <a:p>
                      <a:pPr algn="l" fontAlgn="ctr"/>
                      <a:r>
                        <a:rPr lang="en-US" sz="1400" b="1" i="0" u="none" strike="noStrike" dirty="0">
                          <a:solidFill>
                            <a:srgbClr val="000000"/>
                          </a:solidFill>
                          <a:effectLst/>
                          <a:latin typeface="+mj-lt"/>
                        </a:rPr>
                        <a:t>DETAILED LAND RESEARCH</a:t>
                      </a:r>
                    </a:p>
                  </a:txBody>
                  <a:tcPr marL="4447" marR="4447" marT="444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200" b="0" i="0" u="none" strike="noStrike" dirty="0">
                          <a:solidFill>
                            <a:srgbClr val="000000"/>
                          </a:solidFill>
                          <a:effectLst/>
                          <a:latin typeface="+mj-lt"/>
                        </a:rPr>
                        <a:t>　</a:t>
                      </a:r>
                    </a:p>
                  </a:txBody>
                  <a:tcPr marL="4447" marR="4447" marT="444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83086">
                <a:tc>
                  <a:txBody>
                    <a:bodyPr/>
                    <a:lstStyle/>
                    <a:p>
                      <a:pPr algn="ctr" fontAlgn="ctr"/>
                      <a:r>
                        <a:rPr lang="en-US" sz="1200" b="1" i="0" u="none" strike="noStrike">
                          <a:solidFill>
                            <a:srgbClr val="000000"/>
                          </a:solidFill>
                          <a:effectLst/>
                          <a:latin typeface="+mj-lt"/>
                        </a:rPr>
                        <a:t>CATEGORY</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200" b="1" i="0" u="none" strike="noStrike">
                          <a:solidFill>
                            <a:srgbClr val="000000"/>
                          </a:solidFill>
                          <a:effectLst/>
                          <a:latin typeface="+mj-lt"/>
                        </a:rPr>
                        <a:t>CRITERIA</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200" b="1" i="0" u="none" strike="noStrike" dirty="0">
                          <a:solidFill>
                            <a:srgbClr val="000000"/>
                          </a:solidFill>
                          <a:effectLst/>
                          <a:latin typeface="+mj-lt"/>
                        </a:rPr>
                        <a:t>FORMAT</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200" b="1" i="0" u="none" strike="noStrike">
                          <a:solidFill>
                            <a:srgbClr val="000000"/>
                          </a:solidFill>
                          <a:effectLst/>
                          <a:latin typeface="+mj-lt"/>
                        </a:rPr>
                        <a:t>BURSA NİLÜFER OSB</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26008">
                <a:tc rowSpan="6">
                  <a:txBody>
                    <a:bodyPr/>
                    <a:lstStyle/>
                    <a:p>
                      <a:pPr algn="ctr" fontAlgn="ctr"/>
                      <a:r>
                        <a:rPr lang="en-US" sz="1200" b="1" i="0" u="none" strike="noStrike">
                          <a:solidFill>
                            <a:srgbClr val="000000"/>
                          </a:solidFill>
                          <a:effectLst/>
                          <a:latin typeface="+mj-lt"/>
                        </a:rPr>
                        <a:t>GENERAL</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City</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BURSA</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26008">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Name of OIZ/FZ</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NOSAB </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61826">
                <a:tc vMerge="1">
                  <a:txBody>
                    <a:bodyPr/>
                    <a:lstStyle/>
                    <a:p>
                      <a:endParaRPr kumimoji="1" lang="ja-JP" altLang="en-US"/>
                    </a:p>
                  </a:txBody>
                  <a:tcPr/>
                </a:tc>
                <a:tc>
                  <a:txBody>
                    <a:bodyPr/>
                    <a:lstStyle/>
                    <a:p>
                      <a:pPr algn="l" fontAlgn="ctr"/>
                      <a:r>
                        <a:rPr lang="en-US" sz="1200" b="1" i="0" u="none" strike="noStrike" dirty="0">
                          <a:solidFill>
                            <a:srgbClr val="000000"/>
                          </a:solidFill>
                          <a:effectLst/>
                          <a:latin typeface="+mj-lt"/>
                        </a:rPr>
                        <a:t>Address</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dirty="0">
                          <a:solidFill>
                            <a:srgbClr val="000000"/>
                          </a:solidFill>
                          <a:effectLst/>
                          <a:latin typeface="+mj-lt"/>
                        </a:rPr>
                        <a:t>　</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NOSAB Atatürk Bulvarı No. 2  16140 Nilüfer/BURSA</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6008">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Phone Number</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200" b="0" i="0" u="none" strike="noStrike">
                          <a:solidFill>
                            <a:srgbClr val="000000"/>
                          </a:solidFill>
                          <a:effectLst/>
                          <a:latin typeface="+mj-lt"/>
                        </a:rPr>
                        <a:t>+90224 411 09 00</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6008">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Fax Number</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200" b="0" i="0" u="none" strike="noStrike">
                          <a:solidFill>
                            <a:srgbClr val="000000"/>
                          </a:solidFill>
                          <a:effectLst/>
                          <a:latin typeface="+mj-lt"/>
                        </a:rPr>
                        <a:t>+90.224 411 09 08</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6008">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Website</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sng" strike="noStrike">
                          <a:solidFill>
                            <a:srgbClr val="000000"/>
                          </a:solidFill>
                          <a:effectLst/>
                          <a:latin typeface="+mj-lt"/>
                        </a:rPr>
                        <a:t>www.nosab.org.tr</a:t>
                      </a:r>
                    </a:p>
                  </a:txBody>
                  <a:tcPr marL="4447" marR="4447" marT="44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83086">
                <a:tc gridSpan="4">
                  <a:txBody>
                    <a:bodyPr/>
                    <a:lstStyle/>
                    <a:p>
                      <a:pPr algn="ctr" fontAlgn="ctr"/>
                      <a:r>
                        <a:rPr lang="ja-JP" altLang="en-US" sz="1200" b="1" i="1" u="none" strike="noStrike">
                          <a:solidFill>
                            <a:srgbClr val="000000"/>
                          </a:solidFill>
                          <a:effectLst/>
                          <a:latin typeface="+mj-lt"/>
                        </a:rPr>
                        <a:t>　</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12715">
                <a:tc rowSpan="6">
                  <a:txBody>
                    <a:bodyPr/>
                    <a:lstStyle/>
                    <a:p>
                      <a:pPr algn="ctr" fontAlgn="ctr"/>
                      <a:r>
                        <a:rPr lang="en-US" sz="1200" b="1" i="0" u="none" strike="noStrike">
                          <a:solidFill>
                            <a:srgbClr val="000000"/>
                          </a:solidFill>
                          <a:effectLst/>
                          <a:latin typeface="+mj-lt"/>
                        </a:rPr>
                        <a:t>LOGISTICS</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Nearest Highway</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n-US" sz="1200" b="0" i="0" u="none" strike="noStrike" dirty="0">
                          <a:solidFill>
                            <a:srgbClr val="000000"/>
                          </a:solidFill>
                          <a:effectLst/>
                          <a:latin typeface="+mj-lt"/>
                        </a:rPr>
                        <a:t>Name/Distance(km)</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200" b="0" i="0" u="none" strike="noStrike">
                          <a:solidFill>
                            <a:srgbClr val="000000"/>
                          </a:solidFill>
                          <a:effectLst/>
                          <a:latin typeface="+mj-lt"/>
                        </a:rPr>
                        <a:t>E-90: 10 km</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61826">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Port</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ctr"/>
                      <a:r>
                        <a:rPr lang="sv-SE" sz="1200" b="0" i="0" u="none" strike="noStrike">
                          <a:solidFill>
                            <a:srgbClr val="000000"/>
                          </a:solidFill>
                          <a:effectLst/>
                          <a:latin typeface="+mj-lt"/>
                        </a:rPr>
                        <a:t>Gemlik Port: 40 km</a:t>
                      </a:r>
                      <a:br>
                        <a:rPr lang="sv-SE" sz="1200" b="0" i="0" u="none" strike="noStrike">
                          <a:solidFill>
                            <a:srgbClr val="000000"/>
                          </a:solidFill>
                          <a:effectLst/>
                          <a:latin typeface="+mj-lt"/>
                        </a:rPr>
                      </a:br>
                      <a:r>
                        <a:rPr lang="sv-SE" sz="1200" b="0" i="0" u="none" strike="noStrike">
                          <a:solidFill>
                            <a:srgbClr val="000000"/>
                          </a:solidFill>
                          <a:effectLst/>
                          <a:latin typeface="+mj-lt"/>
                        </a:rPr>
                        <a:t>Bandırma Port: 110 km</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61826">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Railway Station</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Bozüyük: 125 km</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540566">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Airport</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Yenişehir Airprot:70 km</a:t>
                      </a:r>
                      <a:br>
                        <a:rPr lang="en-US" sz="1200" b="0" i="0" u="none" strike="noStrike">
                          <a:solidFill>
                            <a:srgbClr val="000000"/>
                          </a:solidFill>
                          <a:effectLst/>
                          <a:latin typeface="+mj-lt"/>
                        </a:rPr>
                      </a:br>
                      <a:r>
                        <a:rPr lang="en-US" sz="1200" b="0" i="0" u="none" strike="noStrike">
                          <a:solidFill>
                            <a:srgbClr val="000000"/>
                          </a:solidFill>
                          <a:effectLst/>
                          <a:latin typeface="+mj-lt"/>
                        </a:rPr>
                        <a:t>Sabiha Gökçen Airpor: 200 km</a:t>
                      </a:r>
                      <a:br>
                        <a:rPr lang="en-US" sz="1200" b="0" i="0" u="none" strike="noStrike">
                          <a:solidFill>
                            <a:srgbClr val="000000"/>
                          </a:solidFill>
                          <a:effectLst/>
                          <a:latin typeface="+mj-lt"/>
                        </a:rPr>
                      </a:br>
                      <a:r>
                        <a:rPr lang="en-US" sz="1200" b="0" i="0" u="none" strike="noStrike">
                          <a:solidFill>
                            <a:srgbClr val="000000"/>
                          </a:solidFill>
                          <a:effectLst/>
                          <a:latin typeface="+mj-lt"/>
                        </a:rPr>
                        <a:t>İstanbul Atatürk Airport: 280 km</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9419">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Custom</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Gemlik: 3 km</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9303">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City Centre</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j-lt"/>
                        </a:rPr>
                        <a:t>Bursa: 15 km</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83086">
                <a:tc gridSpan="4">
                  <a:txBody>
                    <a:bodyPr/>
                    <a:lstStyle/>
                    <a:p>
                      <a:pPr algn="ctr" fontAlgn="ctr"/>
                      <a:r>
                        <a:rPr lang="ja-JP" altLang="en-US" sz="1200" b="1" i="1" u="none" strike="noStrike">
                          <a:solidFill>
                            <a:srgbClr val="000000"/>
                          </a:solidFill>
                          <a:effectLst/>
                          <a:latin typeface="+mj-lt"/>
                        </a:rPr>
                        <a:t>　</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06068">
                <a:tc rowSpan="5">
                  <a:txBody>
                    <a:bodyPr/>
                    <a:lstStyle/>
                    <a:p>
                      <a:pPr algn="ctr" fontAlgn="ctr"/>
                      <a:r>
                        <a:rPr lang="en-US" sz="1200" b="1" i="0" u="none" strike="noStrike">
                          <a:solidFill>
                            <a:srgbClr val="000000"/>
                          </a:solidFill>
                          <a:effectLst/>
                          <a:latin typeface="+mj-lt"/>
                        </a:rPr>
                        <a:t>LAND</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dirty="0">
                          <a:solidFill>
                            <a:srgbClr val="000000"/>
                          </a:solidFill>
                          <a:effectLst/>
                          <a:latin typeface="+mj-lt"/>
                        </a:rPr>
                        <a:t>Total  Area</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dirty="0" err="1">
                          <a:solidFill>
                            <a:srgbClr val="000000"/>
                          </a:solidFill>
                          <a:effectLst/>
                          <a:latin typeface="+mj-lt"/>
                        </a:rPr>
                        <a:t>sqm</a:t>
                      </a:r>
                      <a:endParaRPr lang="en-US" sz="1200" b="0" i="0" u="none" strike="noStrike" dirty="0">
                        <a:solidFill>
                          <a:srgbClr val="000000"/>
                        </a:solidFill>
                        <a:effectLst/>
                        <a:latin typeface="+mj-lt"/>
                      </a:endParaRP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200" b="0" i="0" u="none" strike="noStrike">
                          <a:solidFill>
                            <a:srgbClr val="000000"/>
                          </a:solidFill>
                          <a:effectLst/>
                          <a:latin typeface="+mj-lt"/>
                        </a:rPr>
                        <a:t>2,340,000</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06068">
                <a:tc vMerge="1">
                  <a:txBody>
                    <a:bodyPr/>
                    <a:lstStyle/>
                    <a:p>
                      <a:endParaRPr kumimoji="1" lang="ja-JP" altLang="en-US"/>
                    </a:p>
                  </a:txBody>
                  <a:tcPr/>
                </a:tc>
                <a:tc>
                  <a:txBody>
                    <a:bodyPr/>
                    <a:lstStyle/>
                    <a:p>
                      <a:pPr algn="l" fontAlgn="ctr"/>
                      <a:r>
                        <a:rPr lang="en-US" sz="1200" b="1" i="0" u="none" strike="noStrike" dirty="0">
                          <a:solidFill>
                            <a:srgbClr val="000000"/>
                          </a:solidFill>
                          <a:effectLst/>
                          <a:latin typeface="+mj-lt"/>
                        </a:rPr>
                        <a:t>Land Availability</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sqm</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200" b="0" i="0" u="none" strike="noStrike">
                          <a:solidFill>
                            <a:srgbClr val="000000"/>
                          </a:solidFill>
                          <a:effectLst/>
                          <a:latin typeface="+mj-lt"/>
                        </a:rPr>
                        <a:t>170,000</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06068">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Allocation Type </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Rent/Purchase</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200" b="0" i="0" u="none" strike="noStrike">
                          <a:solidFill>
                            <a:srgbClr val="000000"/>
                          </a:solidFill>
                          <a:effectLst/>
                          <a:latin typeface="+mj-lt"/>
                        </a:rPr>
                        <a:t>　</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06068">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Rental Cost</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USD/sqm</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1200" b="0" i="0" u="none" strike="noStrike">
                          <a:solidFill>
                            <a:srgbClr val="000000"/>
                          </a:solidFill>
                          <a:effectLst/>
                          <a:latin typeface="+mj-lt"/>
                        </a:rPr>
                        <a:t>　</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06068">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Purchase Cost</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TL,USD,EUR/sqm</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solidFill>
                            <a:srgbClr val="000000"/>
                          </a:solidFill>
                          <a:effectLst/>
                          <a:latin typeface="+mj-lt"/>
                        </a:rPr>
                        <a:t>450 TL-600 TL</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3086">
                <a:tc gridSpan="4">
                  <a:txBody>
                    <a:bodyPr/>
                    <a:lstStyle/>
                    <a:p>
                      <a:pPr algn="ctr" fontAlgn="ctr"/>
                      <a:r>
                        <a:rPr lang="ja-JP" altLang="en-US" sz="1200" b="1" i="1" u="none" strike="noStrike">
                          <a:solidFill>
                            <a:srgbClr val="000000"/>
                          </a:solidFill>
                          <a:effectLst/>
                          <a:latin typeface="+mj-lt"/>
                        </a:rPr>
                        <a:t>　</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12715">
                <a:tc rowSpan="4">
                  <a:txBody>
                    <a:bodyPr/>
                    <a:lstStyle/>
                    <a:p>
                      <a:pPr algn="ctr" fontAlgn="ctr"/>
                      <a:r>
                        <a:rPr lang="en-US" sz="1200" b="1" i="1" u="none" strike="noStrike">
                          <a:solidFill>
                            <a:srgbClr val="000000"/>
                          </a:solidFill>
                          <a:effectLst/>
                          <a:latin typeface="+mj-lt"/>
                        </a:rPr>
                        <a:t>UTILITY COSTS</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dirty="0">
                          <a:solidFill>
                            <a:srgbClr val="000000"/>
                          </a:solidFill>
                          <a:effectLst/>
                          <a:latin typeface="+mj-lt"/>
                        </a:rPr>
                        <a:t>Electricity</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dirty="0">
                          <a:solidFill>
                            <a:srgbClr val="000000"/>
                          </a:solidFill>
                          <a:effectLst/>
                          <a:latin typeface="+mj-lt"/>
                        </a:rPr>
                        <a:t>　</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mj-lt"/>
                        </a:rPr>
                        <a:t>0,20278 TL/kwh+VAT+tax</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12715">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Natural Gas</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0,7594021 TL/Sm³</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12715">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Water</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4,52  TL/m³+VAT</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61826">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Waste Water Treatment</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j-lt"/>
                        </a:rPr>
                        <a:t>5,000 TL/m³+VAT</a:t>
                      </a:r>
                    </a:p>
                  </a:txBody>
                  <a:tcPr marL="4447" marR="4447" marT="44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3086">
                <a:tc gridSpan="4">
                  <a:txBody>
                    <a:bodyPr/>
                    <a:lstStyle/>
                    <a:p>
                      <a:pPr algn="r" fontAlgn="b"/>
                      <a:r>
                        <a:rPr lang="en-US" sz="1200" b="1" i="0" u="none" strike="noStrike" dirty="0">
                          <a:solidFill>
                            <a:srgbClr val="000000"/>
                          </a:solidFill>
                          <a:effectLst/>
                          <a:latin typeface="+mj-lt"/>
                        </a:rPr>
                        <a:t>Last Updated 29.03.2013</a:t>
                      </a:r>
                    </a:p>
                  </a:txBody>
                  <a:tcPr marL="4447" marR="4447" marT="44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Tree>
    <p:extLst>
      <p:ext uri="{BB962C8B-B14F-4D97-AF65-F5344CB8AC3E}">
        <p14:creationId xmlns:p14="http://schemas.microsoft.com/office/powerpoint/2010/main" val="3155567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54" y="468609"/>
            <a:ext cx="9124545" cy="2057400"/>
          </a:xfrm>
          <a:solidFill>
            <a:schemeClr val="accent2">
              <a:lumMod val="40000"/>
              <a:lumOff val="60000"/>
            </a:schemeClr>
          </a:solidFill>
        </p:spPr>
        <p:txBody>
          <a:bodyPr>
            <a:normAutofit/>
          </a:bodyPr>
          <a:lstStyle/>
          <a:p>
            <a:pPr>
              <a:buFont typeface="Wingdings" pitchFamily="2" charset="2"/>
              <a:buChar char="v"/>
            </a:pPr>
            <a:r>
              <a:rPr lang="tr-TR" sz="1400" dirty="0" smtClean="0">
                <a:latin typeface="Tahoma" pitchFamily="34" charset="0"/>
                <a:ea typeface="Tahoma" pitchFamily="34" charset="0"/>
                <a:cs typeface="Tahoma" pitchFamily="34" charset="0"/>
              </a:rPr>
              <a:t>Free </a:t>
            </a:r>
            <a:r>
              <a:rPr lang="tr-TR" sz="1400" dirty="0">
                <a:latin typeface="Tahoma" pitchFamily="34" charset="0"/>
                <a:ea typeface="Tahoma" pitchFamily="34" charset="0"/>
                <a:cs typeface="Tahoma" pitchFamily="34" charset="0"/>
              </a:rPr>
              <a:t>zones are defined as special sites within the country but deemed to be outside of the customs borders and they are the regions where the valid regulations to foreing trade and other financial and economic laws are not applicable. </a:t>
            </a:r>
          </a:p>
          <a:p>
            <a:pPr>
              <a:buFontTx/>
              <a:buChar char="•"/>
            </a:pPr>
            <a:endParaRPr lang="tr-TR" sz="1400" dirty="0">
              <a:latin typeface="Tahoma" pitchFamily="34" charset="0"/>
              <a:ea typeface="Tahoma" pitchFamily="34" charset="0"/>
              <a:cs typeface="Tahoma" pitchFamily="34" charset="0"/>
            </a:endParaRPr>
          </a:p>
          <a:p>
            <a:pPr>
              <a:buFont typeface="Wingdings" pitchFamily="2" charset="2"/>
              <a:buChar char="v"/>
            </a:pPr>
            <a:r>
              <a:rPr lang="tr-TR" sz="1400" dirty="0">
                <a:latin typeface="Tahoma" pitchFamily="34" charset="0"/>
                <a:ea typeface="Tahoma" pitchFamily="34" charset="0"/>
                <a:cs typeface="Tahoma" pitchFamily="34" charset="0"/>
              </a:rPr>
              <a:t> Free zones are also the regions where more convenient business climate is offered in order to increase trade volume and export for industrial and commercial activities as compared to the other parts of country</a:t>
            </a:r>
            <a:r>
              <a:rPr lang="tr-TR" sz="1400" dirty="0" smtClean="0">
                <a:latin typeface="Tahoma" pitchFamily="34" charset="0"/>
                <a:ea typeface="Tahoma" pitchFamily="34" charset="0"/>
                <a:cs typeface="Tahoma" pitchFamily="34" charset="0"/>
              </a:rPr>
              <a:t>.</a:t>
            </a:r>
          </a:p>
          <a:p>
            <a:pPr marL="0" indent="0">
              <a:buNone/>
            </a:pPr>
            <a:endParaRPr lang="tr-TR" sz="1400" dirty="0" smtClean="0">
              <a:latin typeface="Tahoma" pitchFamily="34" charset="0"/>
              <a:ea typeface="Tahoma" pitchFamily="34" charset="0"/>
              <a:cs typeface="Tahoma" pitchFamily="34" charset="0"/>
            </a:endParaRPr>
          </a:p>
          <a:p>
            <a:pPr>
              <a:buFont typeface="Wingdings" pitchFamily="2" charset="2"/>
              <a:buChar char="v"/>
            </a:pPr>
            <a:r>
              <a:rPr lang="tr-TR" sz="1400" dirty="0" smtClean="0">
                <a:latin typeface="Tahoma" pitchFamily="34" charset="0"/>
                <a:ea typeface="Tahoma" pitchFamily="34" charset="0"/>
                <a:cs typeface="Tahoma" pitchFamily="34" charset="0"/>
              </a:rPr>
              <a:t>There are 19 Free Zones in Turkey.</a:t>
            </a:r>
          </a:p>
          <a:p>
            <a:pPr>
              <a:buFont typeface="Wingdings" pitchFamily="2" charset="2"/>
              <a:buChar char="v"/>
            </a:pPr>
            <a:endParaRPr lang="tr-TR" sz="1400" dirty="0" smtClean="0">
              <a:latin typeface="Tahoma" pitchFamily="34" charset="0"/>
              <a:ea typeface="Tahoma" pitchFamily="34" charset="0"/>
              <a:cs typeface="Tahoma" pitchFamily="34" charset="0"/>
            </a:endParaRPr>
          </a:p>
          <a:p>
            <a:pPr>
              <a:buFont typeface="Wingdings" pitchFamily="2" charset="2"/>
              <a:buChar char="v"/>
            </a:pPr>
            <a:endParaRPr lang="tr-TR" sz="1400" dirty="0">
              <a:latin typeface="Tahoma" pitchFamily="34" charset="0"/>
              <a:ea typeface="Tahoma" pitchFamily="34" charset="0"/>
              <a:cs typeface="Tahoma" pitchFamily="34" charset="0"/>
            </a:endParaRPr>
          </a:p>
          <a:p>
            <a:endParaRPr lang="tr-TR" dirty="0"/>
          </a:p>
        </p:txBody>
      </p:sp>
      <p:sp>
        <p:nvSpPr>
          <p:cNvPr id="4" name="Footer Placeholder 3"/>
          <p:cNvSpPr>
            <a:spLocks noGrp="1"/>
          </p:cNvSpPr>
          <p:nvPr>
            <p:ph type="ftr" sz="quarter" idx="11"/>
          </p:nvPr>
        </p:nvSpPr>
        <p:spPr/>
        <p:txBody>
          <a:bodyPr/>
          <a:lstStyle/>
          <a:p>
            <a:endParaRPr lang="en-US"/>
          </a:p>
        </p:txBody>
      </p:sp>
      <p:sp>
        <p:nvSpPr>
          <p:cNvPr id="5" name="Rectangle 2"/>
          <p:cNvSpPr>
            <a:spLocks noChangeArrowheads="1"/>
          </p:cNvSpPr>
          <p:nvPr/>
        </p:nvSpPr>
        <p:spPr bwMode="auto">
          <a:xfrm>
            <a:off x="0" y="6944"/>
            <a:ext cx="9144000"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dirty="0" smtClean="0">
                <a:ln>
                  <a:noFill/>
                </a:ln>
                <a:solidFill>
                  <a:schemeClr val="bg1"/>
                </a:solidFill>
                <a:effectLst/>
                <a:latin typeface="Tahoma" pitchFamily="34" charset="0"/>
                <a:ea typeface="Tahoma" pitchFamily="34" charset="0"/>
                <a:cs typeface="Tahoma" pitchFamily="34" charset="0"/>
              </a:rPr>
              <a:t>Free Zone Concept</a:t>
            </a:r>
            <a:endParaRPr kumimoji="0" lang="tr-TR" sz="2400" b="0" i="0" u="none" strike="noStrike" cap="none" normalizeH="0" baseline="0" dirty="0" smtClean="0">
              <a:ln>
                <a:noFill/>
              </a:ln>
              <a:solidFill>
                <a:schemeClr val="bg1"/>
              </a:solidFill>
              <a:effectLst/>
              <a:latin typeface="Tahoma" pitchFamily="34" charset="0"/>
              <a:ea typeface="Tahoma" pitchFamily="34" charset="0"/>
              <a:cs typeface="Tahoma" pitchFamily="34" charset="0"/>
            </a:endParaRPr>
          </a:p>
        </p:txBody>
      </p:sp>
      <p:sp>
        <p:nvSpPr>
          <p:cNvPr id="7" name="Rectangle 2"/>
          <p:cNvSpPr>
            <a:spLocks noChangeArrowheads="1"/>
          </p:cNvSpPr>
          <p:nvPr/>
        </p:nvSpPr>
        <p:spPr bwMode="auto">
          <a:xfrm>
            <a:off x="0" y="2894218"/>
            <a:ext cx="9144000"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dirty="0" smtClean="0">
                <a:ln>
                  <a:noFill/>
                </a:ln>
                <a:solidFill>
                  <a:schemeClr val="bg1"/>
                </a:solidFill>
                <a:effectLst/>
                <a:latin typeface="Tahoma" pitchFamily="34" charset="0"/>
                <a:ea typeface="Tahoma" pitchFamily="34" charset="0"/>
                <a:cs typeface="Tahoma" pitchFamily="34" charset="0"/>
              </a:rPr>
              <a:t>Free Zone Types</a:t>
            </a:r>
            <a:endParaRPr kumimoji="0" lang="tr-TR" sz="2400" b="0" i="0" u="none" strike="noStrike" cap="none" normalizeH="0" baseline="0" dirty="0" smtClean="0">
              <a:ln>
                <a:noFill/>
              </a:ln>
              <a:solidFill>
                <a:schemeClr val="bg1"/>
              </a:solidFill>
              <a:effectLst/>
              <a:latin typeface="Tahoma" pitchFamily="34" charset="0"/>
              <a:ea typeface="Tahoma" pitchFamily="34" charset="0"/>
              <a:cs typeface="Tahoma" pitchFamily="34" charset="0"/>
            </a:endParaRPr>
          </a:p>
        </p:txBody>
      </p:sp>
      <p:sp>
        <p:nvSpPr>
          <p:cNvPr id="8" name="Content Placeholder 2"/>
          <p:cNvSpPr txBox="1">
            <a:spLocks/>
          </p:cNvSpPr>
          <p:nvPr/>
        </p:nvSpPr>
        <p:spPr>
          <a:xfrm>
            <a:off x="0" y="3357504"/>
            <a:ext cx="9144000" cy="2433696"/>
          </a:xfrm>
          <a:prstGeom prst="rect">
            <a:avLst/>
          </a:prstGeom>
          <a:solidFill>
            <a:schemeClr val="accent2">
              <a:lumMod val="40000"/>
              <a:lumOff val="6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v"/>
            </a:pPr>
            <a:r>
              <a:rPr lang="tr-TR" sz="1400" b="1" dirty="0">
                <a:latin typeface="Tahoma" pitchFamily="34" charset="0"/>
                <a:ea typeface="Tahoma" pitchFamily="34" charset="0"/>
                <a:cs typeface="Tahoma" pitchFamily="34" charset="0"/>
              </a:rPr>
              <a:t> </a:t>
            </a:r>
            <a:r>
              <a:rPr lang="tr-TR" sz="1400" b="1" i="1" dirty="0">
                <a:latin typeface="Tahoma" pitchFamily="34" charset="0"/>
                <a:ea typeface="Tahoma" pitchFamily="34" charset="0"/>
                <a:cs typeface="Tahoma" pitchFamily="34" charset="0"/>
              </a:rPr>
              <a:t>Semi-Private Free Zones</a:t>
            </a:r>
          </a:p>
          <a:p>
            <a:pPr marL="0" indent="0">
              <a:buNone/>
            </a:pPr>
            <a:r>
              <a:rPr lang="tr-TR" sz="1400" dirty="0">
                <a:latin typeface="Tahoma" pitchFamily="34" charset="0"/>
                <a:ea typeface="Tahoma" pitchFamily="34" charset="0"/>
                <a:cs typeface="Tahoma" pitchFamily="34" charset="0"/>
              </a:rPr>
              <a:t>In these free zones, the land is owned by state and operator company can rent places and operate the zone.</a:t>
            </a:r>
          </a:p>
          <a:p>
            <a:pPr>
              <a:buFontTx/>
              <a:buChar char="•"/>
            </a:pPr>
            <a:endParaRPr lang="tr-TR" sz="1400" dirty="0">
              <a:latin typeface="Tahoma" pitchFamily="34" charset="0"/>
              <a:ea typeface="Tahoma" pitchFamily="34" charset="0"/>
              <a:cs typeface="Tahoma" pitchFamily="34" charset="0"/>
            </a:endParaRPr>
          </a:p>
          <a:p>
            <a:pPr>
              <a:buFont typeface="Wingdings" pitchFamily="2" charset="2"/>
              <a:buChar char="v"/>
            </a:pPr>
            <a:r>
              <a:rPr lang="tr-TR" sz="1400" b="1" dirty="0">
                <a:latin typeface="Tahoma" pitchFamily="34" charset="0"/>
                <a:ea typeface="Tahoma" pitchFamily="34" charset="0"/>
                <a:cs typeface="Tahoma" pitchFamily="34" charset="0"/>
              </a:rPr>
              <a:t> </a:t>
            </a:r>
            <a:r>
              <a:rPr lang="tr-TR" sz="1400" b="1" i="1" dirty="0">
                <a:latin typeface="Tahoma" pitchFamily="34" charset="0"/>
                <a:ea typeface="Tahoma" pitchFamily="34" charset="0"/>
                <a:cs typeface="Tahoma" pitchFamily="34" charset="0"/>
              </a:rPr>
              <a:t>Private Free Zones</a:t>
            </a:r>
          </a:p>
          <a:p>
            <a:pPr marL="0" indent="0">
              <a:buNone/>
            </a:pPr>
            <a:r>
              <a:rPr lang="tr-TR" sz="1400" dirty="0">
                <a:latin typeface="Tahoma" pitchFamily="34" charset="0"/>
                <a:ea typeface="Tahoma" pitchFamily="34" charset="0"/>
                <a:cs typeface="Tahoma" pitchFamily="34" charset="0"/>
              </a:rPr>
              <a:t>In these free zones, the land is owned by the operator company and along with the operation of the zone, operator company can sell places to it’s  investors. </a:t>
            </a:r>
          </a:p>
          <a:p>
            <a:endParaRPr lang="tr-TR" dirty="0"/>
          </a:p>
        </p:txBody>
      </p:sp>
    </p:spTree>
    <p:extLst>
      <p:ext uri="{BB962C8B-B14F-4D97-AF65-F5344CB8AC3E}">
        <p14:creationId xmlns:p14="http://schemas.microsoft.com/office/powerpoint/2010/main" val="3106743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9" descr="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26988"/>
            <a:ext cx="9166226" cy="610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p:cNvSpPr txBox="1">
            <a:spLocks noChangeArrowheads="1"/>
          </p:cNvSpPr>
          <p:nvPr/>
        </p:nvSpPr>
        <p:spPr bwMode="auto">
          <a:xfrm>
            <a:off x="-1588" y="100281"/>
            <a:ext cx="59769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sz="3000" b="1" dirty="0" smtClean="0">
                <a:solidFill>
                  <a:schemeClr val="bg1"/>
                </a:solidFill>
              </a:rPr>
              <a:t>European </a:t>
            </a:r>
            <a:r>
              <a:rPr lang="tr-TR" sz="3000" b="1" dirty="0">
                <a:solidFill>
                  <a:schemeClr val="bg1"/>
                </a:solidFill>
              </a:rPr>
              <a:t>Free Zone</a:t>
            </a:r>
          </a:p>
        </p:txBody>
      </p:sp>
      <p:sp>
        <p:nvSpPr>
          <p:cNvPr id="9" name="Text Box 12"/>
          <p:cNvSpPr txBox="1">
            <a:spLocks noChangeArrowheads="1"/>
          </p:cNvSpPr>
          <p:nvPr/>
        </p:nvSpPr>
        <p:spPr bwMode="auto">
          <a:xfrm>
            <a:off x="1403350" y="765175"/>
            <a:ext cx="7451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tr-TR" b="1" dirty="0">
              <a:solidFill>
                <a:srgbClr val="F2F2F2"/>
              </a:solidFill>
            </a:endParaRPr>
          </a:p>
        </p:txBody>
      </p:sp>
      <p:sp>
        <p:nvSpPr>
          <p:cNvPr id="12" name="Text Box 13"/>
          <p:cNvSpPr txBox="1">
            <a:spLocks noChangeArrowheads="1"/>
          </p:cNvSpPr>
          <p:nvPr/>
        </p:nvSpPr>
        <p:spPr bwMode="auto">
          <a:xfrm>
            <a:off x="0" y="4624828"/>
            <a:ext cx="5400675"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b="1" dirty="0">
                <a:solidFill>
                  <a:schemeClr val="bg1"/>
                </a:solidFill>
              </a:rPr>
              <a:t>Total Area		: 2,000,000 m</a:t>
            </a:r>
            <a:r>
              <a:rPr lang="tr-TR" b="1" dirty="0">
                <a:solidFill>
                  <a:schemeClr val="bg1"/>
                </a:solidFill>
                <a:latin typeface="Calibri" pitchFamily="34" charset="0"/>
              </a:rPr>
              <a:t>²</a:t>
            </a:r>
            <a:endParaRPr lang="tr-TR" b="1" dirty="0">
              <a:solidFill>
                <a:schemeClr val="bg1"/>
              </a:solidFill>
            </a:endParaRPr>
          </a:p>
          <a:p>
            <a:pPr eaLnBrk="1" hangingPunct="1"/>
            <a:r>
              <a:rPr lang="tr-TR" b="1" dirty="0">
                <a:solidFill>
                  <a:schemeClr val="bg1"/>
                </a:solidFill>
              </a:rPr>
              <a:t>Establishment Year	: 1999               Employment 		: 2800</a:t>
            </a:r>
          </a:p>
          <a:p>
            <a:pPr eaLnBrk="1" hangingPunct="1"/>
            <a:r>
              <a:rPr lang="tr-TR" b="1" dirty="0">
                <a:solidFill>
                  <a:schemeClr val="bg1"/>
                </a:solidFill>
              </a:rPr>
              <a:t>Company number   	: 150                 </a:t>
            </a:r>
          </a:p>
          <a:p>
            <a:pPr eaLnBrk="1" hangingPunct="1"/>
            <a:r>
              <a:rPr lang="tr-TR" b="1" dirty="0">
                <a:solidFill>
                  <a:schemeClr val="bg1"/>
                </a:solidFill>
              </a:rPr>
              <a:t>Trade Volume		: 2,1 </a:t>
            </a:r>
            <a:r>
              <a:rPr lang="tr-TR" b="1" dirty="0" smtClean="0">
                <a:solidFill>
                  <a:schemeClr val="bg1"/>
                </a:solidFill>
              </a:rPr>
              <a:t>Billion $</a:t>
            </a:r>
            <a:endParaRPr lang="tr-TR" b="1" dirty="0">
              <a:solidFill>
                <a:schemeClr val="bg1"/>
              </a:solidFill>
            </a:endParaRPr>
          </a:p>
        </p:txBody>
      </p:sp>
    </p:spTree>
    <p:extLst>
      <p:ext uri="{BB962C8B-B14F-4D97-AF65-F5344CB8AC3E}">
        <p14:creationId xmlns:p14="http://schemas.microsoft.com/office/powerpoint/2010/main" val="26111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88266155"/>
              </p:ext>
            </p:extLst>
          </p:nvPr>
        </p:nvGraphicFramePr>
        <p:xfrm>
          <a:off x="76200" y="76201"/>
          <a:ext cx="8991600" cy="6629402"/>
        </p:xfrm>
        <a:graphic>
          <a:graphicData uri="http://schemas.openxmlformats.org/drawingml/2006/table">
            <a:tbl>
              <a:tblPr/>
              <a:tblGrid>
                <a:gridCol w="1828800"/>
                <a:gridCol w="2057400"/>
                <a:gridCol w="1447800"/>
                <a:gridCol w="3657600"/>
              </a:tblGrid>
              <a:tr h="221241">
                <a:tc gridSpan="3">
                  <a:txBody>
                    <a:bodyPr/>
                    <a:lstStyle/>
                    <a:p>
                      <a:pPr algn="l" fontAlgn="ctr"/>
                      <a:r>
                        <a:rPr lang="en-US" sz="1400" b="1" i="0" u="none" strike="noStrike" dirty="0" smtClean="0">
                          <a:solidFill>
                            <a:srgbClr val="000000"/>
                          </a:solidFill>
                          <a:effectLst/>
                          <a:latin typeface="+mj-lt"/>
                        </a:rPr>
                        <a:t> DETAILED </a:t>
                      </a:r>
                      <a:r>
                        <a:rPr lang="en-US" sz="1400" b="1" i="0" u="none" strike="noStrike" dirty="0">
                          <a:solidFill>
                            <a:srgbClr val="000000"/>
                          </a:solidFill>
                          <a:effectLst/>
                          <a:latin typeface="+mj-lt"/>
                        </a:rPr>
                        <a:t>LAND RESEARCH</a:t>
                      </a:r>
                    </a:p>
                  </a:txBody>
                  <a:tcPr marL="3765" marR="3765" marT="376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200" b="0" i="0" u="none" strike="noStrike" dirty="0">
                          <a:solidFill>
                            <a:srgbClr val="000000"/>
                          </a:solidFill>
                          <a:effectLst/>
                          <a:latin typeface="+mj-lt"/>
                        </a:rPr>
                        <a:t>　</a:t>
                      </a:r>
                    </a:p>
                  </a:txBody>
                  <a:tcPr marL="3765" marR="3765" marT="376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71935">
                <a:tc>
                  <a:txBody>
                    <a:bodyPr/>
                    <a:lstStyle/>
                    <a:p>
                      <a:pPr algn="ctr" fontAlgn="ctr"/>
                      <a:r>
                        <a:rPr lang="en-US" sz="1200" b="1" i="0" u="none" strike="noStrike">
                          <a:solidFill>
                            <a:srgbClr val="000000"/>
                          </a:solidFill>
                          <a:effectLst/>
                          <a:latin typeface="+mj-lt"/>
                        </a:rPr>
                        <a:t>CATEGORY</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200" b="1" i="0" u="none" strike="noStrike">
                          <a:solidFill>
                            <a:srgbClr val="000000"/>
                          </a:solidFill>
                          <a:effectLst/>
                          <a:latin typeface="+mj-lt"/>
                        </a:rPr>
                        <a:t>CRITERIA</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200" b="1" i="0" u="none" strike="noStrike">
                          <a:solidFill>
                            <a:srgbClr val="000000"/>
                          </a:solidFill>
                          <a:effectLst/>
                          <a:latin typeface="+mj-lt"/>
                        </a:rPr>
                        <a:t>FORMAT</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200" b="1" i="0" u="none" strike="noStrike">
                          <a:solidFill>
                            <a:srgbClr val="000000"/>
                          </a:solidFill>
                          <a:effectLst/>
                          <a:latin typeface="+mj-lt"/>
                        </a:rPr>
                        <a:t>EUROPEAN FREE ZONE</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48791">
                <a:tc rowSpan="6">
                  <a:txBody>
                    <a:bodyPr/>
                    <a:lstStyle/>
                    <a:p>
                      <a:pPr algn="ctr" fontAlgn="ctr"/>
                      <a:r>
                        <a:rPr lang="en-US" sz="1200" b="1" i="0" u="none" strike="noStrike">
                          <a:solidFill>
                            <a:srgbClr val="000000"/>
                          </a:solidFill>
                          <a:effectLst/>
                          <a:latin typeface="+mj-lt"/>
                        </a:rPr>
                        <a:t>GENERAL</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City</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TEKİRDAĞ</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48791">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Name of OIZ/FZ</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ASB</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8791">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Address</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Velimese Mevkii Corlu/Tekirdag</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76530">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Phone Number</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200" b="0" i="0" u="none" strike="noStrike">
                          <a:solidFill>
                            <a:srgbClr val="000000"/>
                          </a:solidFill>
                          <a:effectLst/>
                          <a:latin typeface="+mj-lt"/>
                        </a:rPr>
                        <a:t>+90 282 691 10 10                                                                          '+90 212 484 20 00</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8791">
                <a:tc vMerge="1">
                  <a:txBody>
                    <a:bodyPr/>
                    <a:lstStyle/>
                    <a:p>
                      <a:endParaRPr kumimoji="1" lang="ja-JP" altLang="en-US"/>
                    </a:p>
                  </a:txBody>
                  <a:tcPr/>
                </a:tc>
                <a:tc>
                  <a:txBody>
                    <a:bodyPr/>
                    <a:lstStyle/>
                    <a:p>
                      <a:pPr algn="l" fontAlgn="ctr"/>
                      <a:r>
                        <a:rPr lang="en-US" sz="1200" b="1" i="0" u="none" strike="noStrike" dirty="0">
                          <a:solidFill>
                            <a:srgbClr val="000000"/>
                          </a:solidFill>
                          <a:effectLst/>
                          <a:latin typeface="+mj-lt"/>
                        </a:rPr>
                        <a:t>Fax Number</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200" b="0" i="0" u="none" strike="noStrike">
                          <a:solidFill>
                            <a:srgbClr val="000000"/>
                          </a:solidFill>
                          <a:effectLst/>
                          <a:latin typeface="+mj-lt"/>
                        </a:rPr>
                        <a:t>90 212 484 20 58</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8791">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Website</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sng" strike="noStrike">
                          <a:solidFill>
                            <a:srgbClr val="000000"/>
                          </a:solidFill>
                          <a:effectLst/>
                          <a:latin typeface="+mj-lt"/>
                        </a:rPr>
                        <a:t>www.asb.com.tr</a:t>
                      </a:r>
                    </a:p>
                  </a:txBody>
                  <a:tcPr marL="3765" marR="3765" marT="376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90183">
                <a:tc gridSpan="4">
                  <a:txBody>
                    <a:bodyPr/>
                    <a:lstStyle/>
                    <a:p>
                      <a:pPr algn="ctr" fontAlgn="ctr"/>
                      <a:r>
                        <a:rPr lang="ja-JP" altLang="en-US" sz="1200" b="1" i="1" u="none" strike="noStrike">
                          <a:solidFill>
                            <a:srgbClr val="000000"/>
                          </a:solidFill>
                          <a:effectLst/>
                          <a:latin typeface="+mj-lt"/>
                        </a:rPr>
                        <a:t>　</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43005">
                <a:tc rowSpan="6">
                  <a:txBody>
                    <a:bodyPr/>
                    <a:lstStyle/>
                    <a:p>
                      <a:pPr algn="ctr" fontAlgn="ctr"/>
                      <a:r>
                        <a:rPr lang="en-US" sz="1200" b="1" i="0" u="none" strike="noStrike">
                          <a:solidFill>
                            <a:srgbClr val="000000"/>
                          </a:solidFill>
                          <a:effectLst/>
                          <a:latin typeface="+mj-lt"/>
                        </a:rPr>
                        <a:t>LOGISTICS</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Nearest Highway</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n-US" sz="1200" b="0" i="0" u="none" strike="noStrike">
                          <a:solidFill>
                            <a:srgbClr val="000000"/>
                          </a:solidFill>
                          <a:effectLst/>
                          <a:latin typeface="+mj-lt"/>
                        </a:rPr>
                        <a:t>Name/Distance(km)</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200" b="0" i="0" u="none" strike="noStrike" dirty="0">
                          <a:solidFill>
                            <a:srgbClr val="000000"/>
                          </a:solidFill>
                          <a:effectLst/>
                          <a:latin typeface="+mj-lt"/>
                        </a:rPr>
                        <a:t>E-80: 8 km</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43005">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Port</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Akport: 45 km</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665372">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Railway Station</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dirty="0" err="1" smtClean="0">
                          <a:solidFill>
                            <a:srgbClr val="000000"/>
                          </a:solidFill>
                          <a:effectLst/>
                          <a:latin typeface="+mj-lt"/>
                        </a:rPr>
                        <a:t>Velimese</a:t>
                      </a:r>
                      <a:r>
                        <a:rPr lang="en-US" sz="1200" b="0" i="0" u="none" strike="noStrike" dirty="0" smtClean="0">
                          <a:solidFill>
                            <a:srgbClr val="000000"/>
                          </a:solidFill>
                          <a:effectLst/>
                          <a:latin typeface="+mj-lt"/>
                        </a:rPr>
                        <a:t> </a:t>
                      </a:r>
                      <a:r>
                        <a:rPr lang="en-US" sz="1200" b="0" i="0" u="none" strike="noStrike" dirty="0">
                          <a:solidFill>
                            <a:srgbClr val="000000"/>
                          </a:solidFill>
                          <a:effectLst/>
                          <a:latin typeface="+mj-lt"/>
                        </a:rPr>
                        <a:t>Station: 8 km </a:t>
                      </a:r>
                      <a:br>
                        <a:rPr lang="en-US" sz="1200" b="0" i="0" u="none" strike="noStrike" dirty="0">
                          <a:solidFill>
                            <a:srgbClr val="000000"/>
                          </a:solidFill>
                          <a:effectLst/>
                          <a:latin typeface="+mj-lt"/>
                        </a:rPr>
                      </a:br>
                      <a:r>
                        <a:rPr lang="en-US" sz="1200" b="0" i="0" u="none" strike="noStrike" dirty="0" err="1">
                          <a:solidFill>
                            <a:srgbClr val="000000"/>
                          </a:solidFill>
                          <a:effectLst/>
                          <a:latin typeface="+mj-lt"/>
                        </a:rPr>
                        <a:t>Cerkezkoy</a:t>
                      </a:r>
                      <a:r>
                        <a:rPr lang="en-US" sz="1200" b="0" i="0" u="none" strike="noStrike" dirty="0">
                          <a:solidFill>
                            <a:srgbClr val="000000"/>
                          </a:solidFill>
                          <a:effectLst/>
                          <a:latin typeface="+mj-lt"/>
                        </a:rPr>
                        <a:t> Station: 15 km</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19862">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Airport</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Corlu Airport: 15 km</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19862">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Custom</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Within the zone</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19862">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City Centre</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j-lt"/>
                        </a:rPr>
                        <a:t>Tekirdag: 15 km</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90183">
                <a:tc gridSpan="4">
                  <a:txBody>
                    <a:bodyPr/>
                    <a:lstStyle/>
                    <a:p>
                      <a:pPr algn="ctr" fontAlgn="ctr"/>
                      <a:r>
                        <a:rPr lang="ja-JP" altLang="en-US" sz="1200" b="1" i="1" u="none" strike="noStrike">
                          <a:solidFill>
                            <a:srgbClr val="000000"/>
                          </a:solidFill>
                          <a:effectLst/>
                          <a:latin typeface="+mj-lt"/>
                        </a:rPr>
                        <a:t>　</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08289">
                <a:tc rowSpan="5">
                  <a:txBody>
                    <a:bodyPr/>
                    <a:lstStyle/>
                    <a:p>
                      <a:pPr algn="ctr" fontAlgn="ctr"/>
                      <a:r>
                        <a:rPr lang="en-US" sz="1200" b="1" i="0" u="none" strike="noStrike">
                          <a:solidFill>
                            <a:srgbClr val="000000"/>
                          </a:solidFill>
                          <a:effectLst/>
                          <a:latin typeface="+mj-lt"/>
                        </a:rPr>
                        <a:t>LAND</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Total  Area</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sqm</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200" b="0" i="0" u="none" strike="noStrike" dirty="0">
                          <a:solidFill>
                            <a:srgbClr val="000000"/>
                          </a:solidFill>
                          <a:effectLst/>
                          <a:latin typeface="+mj-lt"/>
                        </a:rPr>
                        <a:t>2,000,000</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08289">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Land Availability</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dirty="0" err="1">
                          <a:solidFill>
                            <a:srgbClr val="000000"/>
                          </a:solidFill>
                          <a:effectLst/>
                          <a:latin typeface="+mj-lt"/>
                        </a:rPr>
                        <a:t>sqm</a:t>
                      </a:r>
                      <a:endParaRPr lang="en-US" sz="1200" b="0" i="0" u="none" strike="noStrike" dirty="0">
                        <a:solidFill>
                          <a:srgbClr val="000000"/>
                        </a:solidFill>
                        <a:effectLst/>
                        <a:latin typeface="+mj-lt"/>
                      </a:endParaRP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200" b="0" i="0" u="none" strike="noStrike">
                          <a:solidFill>
                            <a:srgbClr val="000000"/>
                          </a:solidFill>
                          <a:effectLst/>
                          <a:latin typeface="+mj-lt"/>
                        </a:rPr>
                        <a:t>193,810</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08289">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Allocation Type </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Rent/Purchase</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Purchase</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08289">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Rental Cost</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USD/sqm</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altLang="ja-JP" sz="1200" b="0" i="0" u="none" strike="noStrike">
                          <a:solidFill>
                            <a:srgbClr val="000000"/>
                          </a:solidFill>
                          <a:effectLst/>
                          <a:latin typeface="+mj-lt"/>
                        </a:rPr>
                        <a:t>-</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08289">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Purchase Cost</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TL,USD,EUR/sqm</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solidFill>
                            <a:srgbClr val="000000"/>
                          </a:solidFill>
                          <a:effectLst/>
                          <a:latin typeface="+mj-lt"/>
                        </a:rPr>
                        <a:t>110 USD</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183">
                <a:tc gridSpan="4">
                  <a:txBody>
                    <a:bodyPr/>
                    <a:lstStyle/>
                    <a:p>
                      <a:pPr algn="ctr" fontAlgn="ctr"/>
                      <a:r>
                        <a:rPr lang="ja-JP" altLang="en-US" sz="1200" b="1" i="1" u="none" strike="noStrike">
                          <a:solidFill>
                            <a:srgbClr val="000000"/>
                          </a:solidFill>
                          <a:effectLst/>
                          <a:latin typeface="+mj-lt"/>
                        </a:rPr>
                        <a:t>　</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25649">
                <a:tc rowSpan="4">
                  <a:txBody>
                    <a:bodyPr/>
                    <a:lstStyle/>
                    <a:p>
                      <a:pPr algn="ctr" fontAlgn="ctr"/>
                      <a:r>
                        <a:rPr lang="en-US" sz="1200" b="1" i="1" u="none" strike="noStrike" dirty="0">
                          <a:solidFill>
                            <a:srgbClr val="000000"/>
                          </a:solidFill>
                          <a:effectLst/>
                          <a:latin typeface="+mj-lt"/>
                        </a:rPr>
                        <a:t>UTILITY COSTS</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dirty="0">
                          <a:solidFill>
                            <a:srgbClr val="000000"/>
                          </a:solidFill>
                          <a:effectLst/>
                          <a:latin typeface="+mj-lt"/>
                        </a:rPr>
                        <a:t>Electricity</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dirty="0">
                          <a:solidFill>
                            <a:srgbClr val="000000"/>
                          </a:solidFill>
                          <a:effectLst/>
                          <a:latin typeface="+mj-lt"/>
                        </a:rPr>
                        <a:t>　</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mj-lt"/>
                        </a:rPr>
                        <a:t>0,234TL/kwh +VAT+tax</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25649">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Natural Gas</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0,714TL/Sm3 + 0,023TL/Sm3 + %10 </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25649">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Water</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1,25 USD/m³   includes waste water</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25649">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Waste Water Treatment</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j-lt"/>
                        </a:rPr>
                        <a:t>No fee</a:t>
                      </a:r>
                    </a:p>
                  </a:txBody>
                  <a:tcPr marL="3765" marR="3765" marT="3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183">
                <a:tc gridSpan="4">
                  <a:txBody>
                    <a:bodyPr/>
                    <a:lstStyle/>
                    <a:p>
                      <a:pPr algn="r" fontAlgn="b"/>
                      <a:r>
                        <a:rPr lang="en-US" sz="1200" b="1" i="0" u="none" strike="noStrike" dirty="0">
                          <a:solidFill>
                            <a:srgbClr val="000000"/>
                          </a:solidFill>
                          <a:effectLst/>
                          <a:latin typeface="+mj-lt"/>
                        </a:rPr>
                        <a:t>Last Updated 29.03.2013</a:t>
                      </a:r>
                    </a:p>
                  </a:txBody>
                  <a:tcPr marL="3765" marR="3765" marT="376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Tree>
    <p:extLst>
      <p:ext uri="{BB962C8B-B14F-4D97-AF65-F5344CB8AC3E}">
        <p14:creationId xmlns:p14="http://schemas.microsoft.com/office/powerpoint/2010/main" val="140985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534"/>
            <a:ext cx="4429328" cy="33855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dirty="0" smtClean="0">
                <a:ln>
                  <a:noFill/>
                </a:ln>
                <a:solidFill>
                  <a:schemeClr val="bg1"/>
                </a:solidFill>
                <a:effectLst/>
                <a:latin typeface="Tahoma" pitchFamily="34" charset="0"/>
                <a:ea typeface="Tahoma" pitchFamily="34" charset="0"/>
                <a:cs typeface="Tahoma" pitchFamily="34" charset="0"/>
              </a:rPr>
              <a:t>Eurpoean Free Zone Services</a:t>
            </a:r>
            <a:endParaRPr kumimoji="0" lang="tr-TR" sz="1600" b="0" i="0" u="none" strike="noStrike" cap="none" normalizeH="0" baseline="0" dirty="0" smtClean="0">
              <a:ln>
                <a:noFill/>
              </a:ln>
              <a:solidFill>
                <a:schemeClr val="bg1"/>
              </a:solidFill>
              <a:effectLst/>
              <a:latin typeface="Tahoma" pitchFamily="34" charset="0"/>
              <a:ea typeface="Tahoma" pitchFamily="34" charset="0"/>
              <a:cs typeface="Tahoma" pitchFamily="34" charset="0"/>
            </a:endParaRPr>
          </a:p>
        </p:txBody>
      </p:sp>
      <p:sp>
        <p:nvSpPr>
          <p:cNvPr id="6" name="Text Box 12"/>
          <p:cNvSpPr txBox="1">
            <a:spLocks noChangeArrowheads="1"/>
          </p:cNvSpPr>
          <p:nvPr/>
        </p:nvSpPr>
        <p:spPr bwMode="auto">
          <a:xfrm>
            <a:off x="9728" y="339088"/>
            <a:ext cx="4419600" cy="600164"/>
          </a:xfrm>
          <a:prstGeom prst="rect">
            <a:avLst/>
          </a:prstGeom>
          <a:solidFill>
            <a:schemeClr val="accent2">
              <a:lumMod val="20000"/>
              <a:lumOff val="8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v"/>
            </a:pPr>
            <a:r>
              <a:rPr lang="tr-TR" sz="1100" dirty="0">
                <a:latin typeface="Tahoma" pitchFamily="34" charset="0"/>
                <a:ea typeface="Tahoma" pitchFamily="34" charset="0"/>
                <a:cs typeface="Tahoma" pitchFamily="34" charset="0"/>
              </a:rPr>
              <a:t> Ready infrastructure</a:t>
            </a:r>
          </a:p>
          <a:p>
            <a:pPr eaLnBrk="1" hangingPunct="1">
              <a:buFont typeface="Wingdings" pitchFamily="2" charset="2"/>
              <a:buChar char="v"/>
            </a:pPr>
            <a:r>
              <a:rPr lang="tr-TR" sz="1100" dirty="0">
                <a:latin typeface="Tahoma" pitchFamily="34" charset="0"/>
                <a:ea typeface="Tahoma" pitchFamily="34" charset="0"/>
                <a:cs typeface="Tahoma" pitchFamily="34" charset="0"/>
              </a:rPr>
              <a:t> Full ownership</a:t>
            </a:r>
          </a:p>
          <a:p>
            <a:pPr eaLnBrk="1" hangingPunct="1">
              <a:buFont typeface="Wingdings" pitchFamily="2" charset="2"/>
              <a:buChar char="v"/>
            </a:pPr>
            <a:r>
              <a:rPr lang="tr-TR" sz="1100" dirty="0">
                <a:latin typeface="Tahoma" pitchFamily="34" charset="0"/>
                <a:ea typeface="Tahoma" pitchFamily="34" charset="0"/>
                <a:cs typeface="Tahoma" pitchFamily="34" charset="0"/>
              </a:rPr>
              <a:t> No tax for title deed transfer</a:t>
            </a:r>
          </a:p>
        </p:txBody>
      </p:sp>
      <p:pic>
        <p:nvPicPr>
          <p:cNvPr id="7" name="Picture 1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716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20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STFS01\ISTUSERFR\aceri\Desktop\pic_po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096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7"/>
          <p:cNvSpPr txBox="1">
            <a:spLocks noChangeArrowheads="1"/>
          </p:cNvSpPr>
          <p:nvPr/>
        </p:nvSpPr>
        <p:spPr bwMode="auto">
          <a:xfrm>
            <a:off x="0" y="54650"/>
            <a:ext cx="59769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sz="3000" b="1" dirty="0" smtClean="0">
                <a:solidFill>
                  <a:schemeClr val="bg1"/>
                </a:solidFill>
              </a:rPr>
              <a:t>Aegean </a:t>
            </a:r>
            <a:r>
              <a:rPr lang="tr-TR" sz="3000" b="1" dirty="0">
                <a:solidFill>
                  <a:schemeClr val="bg1"/>
                </a:solidFill>
              </a:rPr>
              <a:t>Free Zone</a:t>
            </a:r>
          </a:p>
        </p:txBody>
      </p:sp>
      <p:sp>
        <p:nvSpPr>
          <p:cNvPr id="7" name="Text Box 13"/>
          <p:cNvSpPr txBox="1">
            <a:spLocks noChangeArrowheads="1"/>
          </p:cNvSpPr>
          <p:nvPr/>
        </p:nvSpPr>
        <p:spPr bwMode="auto">
          <a:xfrm>
            <a:off x="0" y="4611520"/>
            <a:ext cx="5400675"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b="1" dirty="0">
                <a:solidFill>
                  <a:schemeClr val="bg1"/>
                </a:solidFill>
              </a:rPr>
              <a:t>Total Area		: </a:t>
            </a:r>
            <a:r>
              <a:rPr lang="tr-TR" b="1" dirty="0" smtClean="0">
                <a:solidFill>
                  <a:schemeClr val="bg1"/>
                </a:solidFill>
              </a:rPr>
              <a:t>220 Hectare</a:t>
            </a:r>
            <a:endParaRPr lang="tr-TR" b="1" dirty="0">
              <a:solidFill>
                <a:schemeClr val="bg1"/>
              </a:solidFill>
            </a:endParaRPr>
          </a:p>
          <a:p>
            <a:pPr eaLnBrk="1" hangingPunct="1"/>
            <a:r>
              <a:rPr lang="tr-TR" b="1" dirty="0">
                <a:solidFill>
                  <a:schemeClr val="bg1"/>
                </a:solidFill>
              </a:rPr>
              <a:t>Establishment Year	: </a:t>
            </a:r>
            <a:r>
              <a:rPr lang="tr-TR" b="1" dirty="0" smtClean="0">
                <a:solidFill>
                  <a:schemeClr val="bg1"/>
                </a:solidFill>
              </a:rPr>
              <a:t>1990               </a:t>
            </a:r>
            <a:r>
              <a:rPr lang="tr-TR" b="1" dirty="0">
                <a:solidFill>
                  <a:schemeClr val="bg1"/>
                </a:solidFill>
              </a:rPr>
              <a:t>Employment 		: </a:t>
            </a:r>
            <a:r>
              <a:rPr lang="tr-TR" b="1" dirty="0" smtClean="0">
                <a:solidFill>
                  <a:schemeClr val="bg1"/>
                </a:solidFill>
              </a:rPr>
              <a:t>20,400</a:t>
            </a:r>
            <a:endParaRPr lang="tr-TR" b="1" dirty="0">
              <a:solidFill>
                <a:schemeClr val="bg1"/>
              </a:solidFill>
            </a:endParaRPr>
          </a:p>
          <a:p>
            <a:pPr eaLnBrk="1" hangingPunct="1"/>
            <a:r>
              <a:rPr lang="tr-TR" b="1" dirty="0">
                <a:solidFill>
                  <a:schemeClr val="bg1"/>
                </a:solidFill>
              </a:rPr>
              <a:t>Company number   	: </a:t>
            </a:r>
            <a:r>
              <a:rPr lang="tr-TR" b="1" dirty="0" smtClean="0">
                <a:solidFill>
                  <a:schemeClr val="bg1"/>
                </a:solidFill>
              </a:rPr>
              <a:t>225              </a:t>
            </a:r>
            <a:endParaRPr lang="tr-TR" b="1" dirty="0">
              <a:solidFill>
                <a:schemeClr val="bg1"/>
              </a:solidFill>
            </a:endParaRPr>
          </a:p>
          <a:p>
            <a:pPr eaLnBrk="1" hangingPunct="1"/>
            <a:r>
              <a:rPr lang="tr-TR" b="1" dirty="0">
                <a:solidFill>
                  <a:schemeClr val="bg1"/>
                </a:solidFill>
              </a:rPr>
              <a:t>Trade </a:t>
            </a:r>
            <a:r>
              <a:rPr lang="tr-TR" b="1" dirty="0" smtClean="0">
                <a:solidFill>
                  <a:schemeClr val="bg1"/>
                </a:solidFill>
              </a:rPr>
              <a:t>Volume 2012</a:t>
            </a:r>
            <a:r>
              <a:rPr lang="tr-TR" b="1" dirty="0">
                <a:solidFill>
                  <a:schemeClr val="bg1"/>
                </a:solidFill>
              </a:rPr>
              <a:t>	</a:t>
            </a:r>
            <a:r>
              <a:rPr lang="tr-TR" b="1" dirty="0" smtClean="0">
                <a:solidFill>
                  <a:schemeClr val="bg1"/>
                </a:solidFill>
              </a:rPr>
              <a:t>: 4,7 Billion $</a:t>
            </a:r>
            <a:endParaRPr lang="tr-TR" b="1" dirty="0">
              <a:solidFill>
                <a:schemeClr val="bg1"/>
              </a:solidFill>
            </a:endParaRPr>
          </a:p>
        </p:txBody>
      </p:sp>
    </p:spTree>
    <p:extLst>
      <p:ext uri="{BB962C8B-B14F-4D97-AF65-F5344CB8AC3E}">
        <p14:creationId xmlns:p14="http://schemas.microsoft.com/office/powerpoint/2010/main" val="261413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0"/>
            <a:ext cx="9144000"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400" b="1" dirty="0" smtClean="0">
                <a:solidFill>
                  <a:schemeClr val="bg1"/>
                </a:solidFill>
                <a:latin typeface="Tahoma" pitchFamily="34" charset="0"/>
                <a:ea typeface="Tahoma" pitchFamily="34" charset="0"/>
                <a:cs typeface="Tahoma" pitchFamily="34" charset="0"/>
              </a:rPr>
              <a:t>Map of OIZ and FZ</a:t>
            </a:r>
            <a:endParaRPr kumimoji="0" lang="tr-TR" sz="2400" b="0" i="0" u="none" strike="noStrike" cap="none" normalizeH="0" baseline="0" dirty="0" smtClean="0">
              <a:ln>
                <a:noFill/>
              </a:ln>
              <a:solidFill>
                <a:schemeClr val="bg1"/>
              </a:solidFill>
              <a:effectLst/>
              <a:latin typeface="Tahoma" pitchFamily="34" charset="0"/>
              <a:ea typeface="Tahoma" pitchFamily="34" charset="0"/>
              <a:cs typeface="Tahoma" pitchFamily="34" charset="0"/>
            </a:endParaRPr>
          </a:p>
        </p:txBody>
      </p:sp>
      <p:pic>
        <p:nvPicPr>
          <p:cNvPr id="2" name="Picture 2" descr="C:\Users\Hitoshi\Desktop\OIZ FZ file 0418\OIZ FZ MAP 04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9000"/>
            <a:ext cx="9144000" cy="40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293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990879483"/>
              </p:ext>
            </p:extLst>
          </p:nvPr>
        </p:nvGraphicFramePr>
        <p:xfrm>
          <a:off x="76200" y="76200"/>
          <a:ext cx="8915400" cy="6663778"/>
        </p:xfrm>
        <a:graphic>
          <a:graphicData uri="http://schemas.openxmlformats.org/drawingml/2006/table">
            <a:tbl>
              <a:tblPr/>
              <a:tblGrid>
                <a:gridCol w="1676400"/>
                <a:gridCol w="1752600"/>
                <a:gridCol w="1752600"/>
                <a:gridCol w="3733800"/>
              </a:tblGrid>
              <a:tr h="236192">
                <a:tc gridSpan="3">
                  <a:txBody>
                    <a:bodyPr/>
                    <a:lstStyle/>
                    <a:p>
                      <a:pPr algn="l" fontAlgn="ctr"/>
                      <a:r>
                        <a:rPr lang="en-US" sz="1400" b="1" i="0" u="none" strike="noStrike" dirty="0">
                          <a:solidFill>
                            <a:srgbClr val="000000"/>
                          </a:solidFill>
                          <a:effectLst/>
                          <a:latin typeface="+mj-lt"/>
                        </a:rPr>
                        <a:t>DETAILED LAND RESEARCH</a:t>
                      </a:r>
                    </a:p>
                  </a:txBody>
                  <a:tcPr marL="4524" marR="4524" marT="452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200" b="0" i="0" u="none" strike="noStrike">
                          <a:solidFill>
                            <a:srgbClr val="000000"/>
                          </a:solidFill>
                          <a:effectLst/>
                          <a:latin typeface="+mj-lt"/>
                        </a:rPr>
                        <a:t>　</a:t>
                      </a:r>
                    </a:p>
                  </a:txBody>
                  <a:tcPr marL="4524" marR="4524" marT="452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36394">
                <a:tc>
                  <a:txBody>
                    <a:bodyPr/>
                    <a:lstStyle/>
                    <a:p>
                      <a:pPr algn="ctr" fontAlgn="ctr"/>
                      <a:r>
                        <a:rPr lang="en-US" sz="1200" b="1" i="0" u="none" strike="noStrike">
                          <a:solidFill>
                            <a:srgbClr val="000000"/>
                          </a:solidFill>
                          <a:effectLst/>
                          <a:latin typeface="+mj-lt"/>
                        </a:rPr>
                        <a:t>CATEGORY</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200" b="1" i="0" u="none" strike="noStrike">
                          <a:solidFill>
                            <a:srgbClr val="000000"/>
                          </a:solidFill>
                          <a:effectLst/>
                          <a:latin typeface="+mj-lt"/>
                        </a:rPr>
                        <a:t>CRITERIA</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200" b="1" i="0" u="none" strike="noStrike">
                          <a:solidFill>
                            <a:srgbClr val="000000"/>
                          </a:solidFill>
                          <a:effectLst/>
                          <a:latin typeface="+mj-lt"/>
                        </a:rPr>
                        <a:t>FORMAT</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200" b="1" i="0" u="none" strike="noStrike">
                          <a:solidFill>
                            <a:srgbClr val="000000"/>
                          </a:solidFill>
                          <a:effectLst/>
                          <a:latin typeface="+mj-lt"/>
                        </a:rPr>
                        <a:t>AEGEAN FREE ZONE</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29034">
                <a:tc rowSpan="6">
                  <a:txBody>
                    <a:bodyPr/>
                    <a:lstStyle/>
                    <a:p>
                      <a:pPr algn="ctr" fontAlgn="ctr"/>
                      <a:r>
                        <a:rPr lang="en-US" sz="1200" b="1" i="0" u="none" strike="noStrike">
                          <a:solidFill>
                            <a:srgbClr val="000000"/>
                          </a:solidFill>
                          <a:effectLst/>
                          <a:latin typeface="+mj-lt"/>
                        </a:rPr>
                        <a:t>GENERAL</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City</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İZMİR</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29034">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Name of OIZ/FZ</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dirty="0">
                          <a:solidFill>
                            <a:schemeClr val="tx1"/>
                          </a:solidFill>
                          <a:effectLst/>
                          <a:latin typeface="+mj-lt"/>
                        </a:rPr>
                        <a:t>ESBAŞ</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9034">
                <a:tc vMerge="1">
                  <a:txBody>
                    <a:bodyPr/>
                    <a:lstStyle/>
                    <a:p>
                      <a:endParaRPr kumimoji="1" lang="ja-JP" altLang="en-US"/>
                    </a:p>
                  </a:txBody>
                  <a:tcPr/>
                </a:tc>
                <a:tc>
                  <a:txBody>
                    <a:bodyPr/>
                    <a:lstStyle/>
                    <a:p>
                      <a:pPr algn="l" fontAlgn="ctr"/>
                      <a:r>
                        <a:rPr lang="en-US" sz="1200" b="1" i="0" u="none" strike="noStrike" dirty="0">
                          <a:solidFill>
                            <a:srgbClr val="000000"/>
                          </a:solidFill>
                          <a:effectLst/>
                          <a:latin typeface="+mj-lt"/>
                        </a:rPr>
                        <a:t>Address</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1200" b="0" i="0" u="none" strike="noStrike">
                          <a:solidFill>
                            <a:srgbClr val="000000"/>
                          </a:solidFill>
                          <a:effectLst/>
                          <a:latin typeface="+mj-lt"/>
                        </a:rPr>
                        <a:t>Ege Serbest Bölgesi, 35410 Gaziemir</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9034">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Phone Number</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200" b="0" i="0" u="none" strike="noStrike">
                          <a:solidFill>
                            <a:srgbClr val="000000"/>
                          </a:solidFill>
                          <a:effectLst/>
                          <a:latin typeface="+mj-lt"/>
                        </a:rPr>
                        <a:t>+90 232 2513851</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9034">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Fax Number</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200" b="0" i="0" u="none" strike="noStrike">
                          <a:solidFill>
                            <a:srgbClr val="000000"/>
                          </a:solidFill>
                          <a:effectLst/>
                          <a:latin typeface="+mj-lt"/>
                        </a:rPr>
                        <a:t>+90 232 2514807</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9034">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Website</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sng" strike="noStrike">
                          <a:solidFill>
                            <a:srgbClr val="000000"/>
                          </a:solidFill>
                          <a:effectLst/>
                          <a:latin typeface="+mj-lt"/>
                        </a:rPr>
                        <a:t>www.esbas.com.tr</a:t>
                      </a:r>
                    </a:p>
                  </a:txBody>
                  <a:tcPr marL="4524" marR="4524" marT="4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75943">
                <a:tc gridSpan="4">
                  <a:txBody>
                    <a:bodyPr/>
                    <a:lstStyle/>
                    <a:p>
                      <a:pPr algn="ctr" fontAlgn="ctr"/>
                      <a:r>
                        <a:rPr lang="ja-JP" altLang="en-US" sz="1200" b="1" i="1" u="none" strike="noStrike">
                          <a:solidFill>
                            <a:srgbClr val="000000"/>
                          </a:solidFill>
                          <a:effectLst/>
                          <a:latin typeface="+mj-lt"/>
                        </a:rPr>
                        <a:t>　</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71978">
                <a:tc rowSpan="6">
                  <a:txBody>
                    <a:bodyPr/>
                    <a:lstStyle/>
                    <a:p>
                      <a:pPr algn="ctr" fontAlgn="ctr"/>
                      <a:r>
                        <a:rPr lang="en-US" sz="1200" b="1" i="0" u="none" strike="noStrike">
                          <a:solidFill>
                            <a:srgbClr val="000000"/>
                          </a:solidFill>
                          <a:effectLst/>
                          <a:latin typeface="+mj-lt"/>
                        </a:rPr>
                        <a:t>LOGISTICS</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Nearest Highway</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n-US" sz="1200" b="0" i="0" u="none" strike="noStrike" dirty="0">
                          <a:solidFill>
                            <a:srgbClr val="000000"/>
                          </a:solidFill>
                          <a:effectLst/>
                          <a:latin typeface="+mj-lt"/>
                        </a:rPr>
                        <a:t>Name/Distance(km)</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200" b="0" i="0" u="none" strike="noStrike" dirty="0">
                          <a:solidFill>
                            <a:srgbClr val="000000"/>
                          </a:solidFill>
                          <a:effectLst/>
                          <a:latin typeface="+mj-lt"/>
                        </a:rPr>
                        <a:t>0 km</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71978">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Port</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dirty="0">
                          <a:solidFill>
                            <a:srgbClr val="000000"/>
                          </a:solidFill>
                          <a:effectLst/>
                          <a:latin typeface="+mj-lt"/>
                        </a:rPr>
                        <a:t>Name/Distance(km)</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İzmir Port 12 km. (via 4 lane freeway)</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44729">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Railway Station</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Alsancak : 12 km</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44729">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Airport</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Adnan Menderes International Airport: 4 km</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71978">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Custom</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Within the zone</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71978">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City Centre</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j-lt"/>
                        </a:rPr>
                        <a:t>izmir:1 km</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75943">
                <a:tc gridSpan="4">
                  <a:txBody>
                    <a:bodyPr/>
                    <a:lstStyle/>
                    <a:p>
                      <a:pPr algn="ctr" fontAlgn="ctr"/>
                      <a:r>
                        <a:rPr lang="ja-JP" altLang="en-US" sz="1200" b="1" i="1" u="none" strike="noStrike">
                          <a:solidFill>
                            <a:srgbClr val="000000"/>
                          </a:solidFill>
                          <a:effectLst/>
                          <a:latin typeface="+mj-lt"/>
                        </a:rPr>
                        <a:t>　</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29034">
                <a:tc rowSpan="5">
                  <a:txBody>
                    <a:bodyPr/>
                    <a:lstStyle/>
                    <a:p>
                      <a:pPr algn="ctr" fontAlgn="ctr"/>
                      <a:r>
                        <a:rPr lang="en-US" sz="1200" b="1" i="0" u="none" strike="noStrike">
                          <a:solidFill>
                            <a:srgbClr val="000000"/>
                          </a:solidFill>
                          <a:effectLst/>
                          <a:latin typeface="+mj-lt"/>
                        </a:rPr>
                        <a:t>LAND</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Total  Area</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sqm</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200" b="0" i="0" u="none" strike="noStrike">
                          <a:solidFill>
                            <a:srgbClr val="000000"/>
                          </a:solidFill>
                          <a:effectLst/>
                          <a:latin typeface="+mj-lt"/>
                        </a:rPr>
                        <a:t>2,200,000</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29034">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Land Availability</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sqm</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600,000  expansion land will be available</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29034">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Allocation Type </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Rent/Purchase</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Rent</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9034">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Rental Cost</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USD/sqm</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1200" b="1" i="0" u="none" strike="noStrike">
                          <a:solidFill>
                            <a:srgbClr val="000000"/>
                          </a:solidFill>
                          <a:effectLst/>
                          <a:latin typeface="+mj-lt"/>
                        </a:rPr>
                        <a:t>3.67 USD /m² / year</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29034">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Purchase Cost</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TL,USD,EUR/sqm</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solidFill>
                            <a:srgbClr val="000000"/>
                          </a:solidFill>
                          <a:effectLst/>
                          <a:latin typeface="+mj-lt"/>
                        </a:rPr>
                        <a:t>NA</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5943">
                <a:tc gridSpan="4">
                  <a:txBody>
                    <a:bodyPr/>
                    <a:lstStyle/>
                    <a:p>
                      <a:pPr algn="ctr" fontAlgn="ctr"/>
                      <a:r>
                        <a:rPr lang="ja-JP" altLang="en-US" sz="1200" b="1" i="1" u="none" strike="noStrike">
                          <a:solidFill>
                            <a:srgbClr val="000000"/>
                          </a:solidFill>
                          <a:effectLst/>
                          <a:latin typeface="+mj-lt"/>
                        </a:rPr>
                        <a:t>　</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29034">
                <a:tc rowSpan="4">
                  <a:txBody>
                    <a:bodyPr/>
                    <a:lstStyle/>
                    <a:p>
                      <a:pPr algn="ctr" fontAlgn="ctr"/>
                      <a:r>
                        <a:rPr lang="en-US" sz="1200" b="1" i="1" u="none" strike="noStrike">
                          <a:solidFill>
                            <a:srgbClr val="000000"/>
                          </a:solidFill>
                          <a:effectLst/>
                          <a:latin typeface="+mj-lt"/>
                        </a:rPr>
                        <a:t>UTILITY COSTS</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Electricity</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mj-lt"/>
                        </a:rPr>
                        <a:t>0,137 USD/kwh +VAT+tax</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29034">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Natural Gas</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0,0426 USD/kwh</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29034">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Water</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3,00 USD/ m³  </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44729">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Waste Water Treatment</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j-lt"/>
                        </a:rPr>
                        <a:t> No fee</a:t>
                      </a:r>
                    </a:p>
                  </a:txBody>
                  <a:tcPr marL="4524" marR="4524" marT="4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405">
                <a:tc gridSpan="4">
                  <a:txBody>
                    <a:bodyPr/>
                    <a:lstStyle/>
                    <a:p>
                      <a:pPr algn="r" fontAlgn="b"/>
                      <a:r>
                        <a:rPr lang="en-US" sz="1200" b="1" i="0" u="none" strike="noStrike" dirty="0">
                          <a:solidFill>
                            <a:srgbClr val="000000"/>
                          </a:solidFill>
                          <a:effectLst/>
                          <a:latin typeface="+mj-lt"/>
                        </a:rPr>
                        <a:t>Last Updated 29.03.2013</a:t>
                      </a:r>
                    </a:p>
                  </a:txBody>
                  <a:tcPr marL="4524" marR="4524" marT="4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Tree>
    <p:extLst>
      <p:ext uri="{BB962C8B-B14F-4D97-AF65-F5344CB8AC3E}">
        <p14:creationId xmlns:p14="http://schemas.microsoft.com/office/powerpoint/2010/main" val="140985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STFS01\ISTUSERFR\aceri\Desktop\serbestbol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7"/>
          <p:cNvSpPr txBox="1">
            <a:spLocks noChangeArrowheads="1"/>
          </p:cNvSpPr>
          <p:nvPr/>
        </p:nvSpPr>
        <p:spPr bwMode="auto">
          <a:xfrm>
            <a:off x="6485" y="100281"/>
            <a:ext cx="59769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sz="3000" b="1" dirty="0" smtClean="0">
                <a:solidFill>
                  <a:schemeClr val="bg1"/>
                </a:solidFill>
              </a:rPr>
              <a:t>Bursa </a:t>
            </a:r>
            <a:r>
              <a:rPr lang="tr-TR" sz="3000" b="1" dirty="0">
                <a:solidFill>
                  <a:schemeClr val="bg1"/>
                </a:solidFill>
              </a:rPr>
              <a:t>Free Zone</a:t>
            </a:r>
          </a:p>
        </p:txBody>
      </p:sp>
      <p:sp>
        <p:nvSpPr>
          <p:cNvPr id="7" name="Text Box 13"/>
          <p:cNvSpPr txBox="1">
            <a:spLocks noChangeArrowheads="1"/>
          </p:cNvSpPr>
          <p:nvPr/>
        </p:nvSpPr>
        <p:spPr bwMode="auto">
          <a:xfrm>
            <a:off x="6485" y="4630738"/>
            <a:ext cx="5400675"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b="1" dirty="0">
                <a:solidFill>
                  <a:schemeClr val="bg1"/>
                </a:solidFill>
              </a:rPr>
              <a:t>Total Area		: </a:t>
            </a:r>
            <a:r>
              <a:rPr lang="tr-TR" b="1" dirty="0" smtClean="0">
                <a:solidFill>
                  <a:schemeClr val="bg1"/>
                </a:solidFill>
              </a:rPr>
              <a:t>825,000 m</a:t>
            </a:r>
            <a:r>
              <a:rPr lang="tr-TR" b="1" dirty="0" smtClean="0">
                <a:solidFill>
                  <a:schemeClr val="bg1"/>
                </a:solidFill>
                <a:latin typeface="Calibri" pitchFamily="34" charset="0"/>
              </a:rPr>
              <a:t>²</a:t>
            </a:r>
            <a:endParaRPr lang="tr-TR" b="1" dirty="0">
              <a:solidFill>
                <a:schemeClr val="bg1"/>
              </a:solidFill>
            </a:endParaRPr>
          </a:p>
          <a:p>
            <a:pPr eaLnBrk="1" hangingPunct="1"/>
            <a:r>
              <a:rPr lang="tr-TR" b="1" dirty="0">
                <a:solidFill>
                  <a:schemeClr val="bg1"/>
                </a:solidFill>
              </a:rPr>
              <a:t>Establishment Year	: </a:t>
            </a:r>
            <a:r>
              <a:rPr lang="tr-TR" b="1" dirty="0" smtClean="0">
                <a:solidFill>
                  <a:schemeClr val="bg1"/>
                </a:solidFill>
              </a:rPr>
              <a:t>1998               </a:t>
            </a:r>
            <a:r>
              <a:rPr lang="tr-TR" b="1" dirty="0">
                <a:solidFill>
                  <a:schemeClr val="bg1"/>
                </a:solidFill>
              </a:rPr>
              <a:t>Employment 		: </a:t>
            </a:r>
            <a:r>
              <a:rPr lang="tr-TR" b="1" dirty="0" smtClean="0">
                <a:solidFill>
                  <a:schemeClr val="bg1"/>
                </a:solidFill>
              </a:rPr>
              <a:t>8013</a:t>
            </a:r>
            <a:endParaRPr lang="tr-TR" b="1" dirty="0">
              <a:solidFill>
                <a:schemeClr val="bg1"/>
              </a:solidFill>
            </a:endParaRPr>
          </a:p>
          <a:p>
            <a:pPr eaLnBrk="1" hangingPunct="1"/>
            <a:r>
              <a:rPr lang="tr-TR" b="1" dirty="0">
                <a:solidFill>
                  <a:schemeClr val="bg1"/>
                </a:solidFill>
              </a:rPr>
              <a:t>Company number   	: </a:t>
            </a:r>
            <a:r>
              <a:rPr lang="tr-TR" b="1" dirty="0" smtClean="0">
                <a:solidFill>
                  <a:schemeClr val="bg1"/>
                </a:solidFill>
              </a:rPr>
              <a:t>132                 </a:t>
            </a:r>
            <a:endParaRPr lang="tr-TR" b="1" dirty="0">
              <a:solidFill>
                <a:schemeClr val="bg1"/>
              </a:solidFill>
            </a:endParaRPr>
          </a:p>
          <a:p>
            <a:pPr eaLnBrk="1" hangingPunct="1"/>
            <a:r>
              <a:rPr lang="tr-TR" b="1" dirty="0">
                <a:solidFill>
                  <a:schemeClr val="bg1"/>
                </a:solidFill>
              </a:rPr>
              <a:t>Trade Volume		: </a:t>
            </a:r>
            <a:r>
              <a:rPr lang="tr-TR" b="1" dirty="0" smtClean="0">
                <a:solidFill>
                  <a:schemeClr val="bg1"/>
                </a:solidFill>
              </a:rPr>
              <a:t>1,571,579</a:t>
            </a:r>
            <a:r>
              <a:rPr lang="tr-TR" b="1" dirty="0">
                <a:solidFill>
                  <a:schemeClr val="bg1"/>
                </a:solidFill>
              </a:rPr>
              <a:t> </a:t>
            </a:r>
            <a:r>
              <a:rPr lang="tr-TR" b="1" dirty="0" smtClean="0">
                <a:solidFill>
                  <a:schemeClr val="bg1"/>
                </a:solidFill>
              </a:rPr>
              <a:t>$</a:t>
            </a:r>
            <a:endParaRPr lang="tr-TR" b="1" dirty="0">
              <a:solidFill>
                <a:schemeClr val="bg1"/>
              </a:solidFill>
            </a:endParaRPr>
          </a:p>
        </p:txBody>
      </p:sp>
    </p:spTree>
    <p:extLst>
      <p:ext uri="{BB962C8B-B14F-4D97-AF65-F5344CB8AC3E}">
        <p14:creationId xmlns:p14="http://schemas.microsoft.com/office/powerpoint/2010/main" val="325583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700541508"/>
              </p:ext>
            </p:extLst>
          </p:nvPr>
        </p:nvGraphicFramePr>
        <p:xfrm>
          <a:off x="76201" y="76200"/>
          <a:ext cx="8915400" cy="6716715"/>
        </p:xfrm>
        <a:graphic>
          <a:graphicData uri="http://schemas.openxmlformats.org/drawingml/2006/table">
            <a:tbl>
              <a:tblPr/>
              <a:tblGrid>
                <a:gridCol w="1311980"/>
                <a:gridCol w="1822194"/>
                <a:gridCol w="1514025"/>
                <a:gridCol w="4267201"/>
              </a:tblGrid>
              <a:tr h="216423">
                <a:tc gridSpan="3">
                  <a:txBody>
                    <a:bodyPr/>
                    <a:lstStyle/>
                    <a:p>
                      <a:pPr algn="l" fontAlgn="ctr"/>
                      <a:r>
                        <a:rPr lang="en-US" sz="1400" b="1" i="0" u="none" strike="noStrike" dirty="0">
                          <a:solidFill>
                            <a:srgbClr val="000000"/>
                          </a:solidFill>
                          <a:effectLst/>
                          <a:latin typeface="+mj-lt"/>
                        </a:rPr>
                        <a:t>DETAILED LAND RESEARCH</a:t>
                      </a:r>
                    </a:p>
                  </a:txBody>
                  <a:tcPr marL="4134" marR="4134" marT="413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200" b="0" i="0" u="none" strike="noStrike">
                          <a:solidFill>
                            <a:srgbClr val="000000"/>
                          </a:solidFill>
                          <a:effectLst/>
                          <a:latin typeface="+mj-lt"/>
                        </a:rPr>
                        <a:t>　</a:t>
                      </a:r>
                    </a:p>
                  </a:txBody>
                  <a:tcPr marL="4134" marR="4134" marT="413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04319">
                <a:tc>
                  <a:txBody>
                    <a:bodyPr/>
                    <a:lstStyle/>
                    <a:p>
                      <a:pPr algn="ctr" fontAlgn="ctr"/>
                      <a:r>
                        <a:rPr lang="en-US" sz="1200" b="1" i="0" u="none" strike="noStrike">
                          <a:solidFill>
                            <a:srgbClr val="000000"/>
                          </a:solidFill>
                          <a:effectLst/>
                          <a:latin typeface="+mj-lt"/>
                        </a:rPr>
                        <a:t>CATEGORY</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200" b="1" i="0" u="none" strike="noStrike">
                          <a:solidFill>
                            <a:srgbClr val="000000"/>
                          </a:solidFill>
                          <a:effectLst/>
                          <a:latin typeface="+mj-lt"/>
                        </a:rPr>
                        <a:t>CRITERIA</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200" b="1" i="0" u="none" strike="noStrike">
                          <a:solidFill>
                            <a:srgbClr val="000000"/>
                          </a:solidFill>
                          <a:effectLst/>
                          <a:latin typeface="+mj-lt"/>
                        </a:rPr>
                        <a:t>FORMAT</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200" b="1" i="0" u="none" strike="noStrike">
                          <a:solidFill>
                            <a:srgbClr val="000000"/>
                          </a:solidFill>
                          <a:effectLst/>
                          <a:latin typeface="+mj-lt"/>
                        </a:rPr>
                        <a:t>BURSA FREE ZONE</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00722">
                <a:tc rowSpan="6">
                  <a:txBody>
                    <a:bodyPr/>
                    <a:lstStyle/>
                    <a:p>
                      <a:pPr algn="ctr" fontAlgn="ctr"/>
                      <a:r>
                        <a:rPr lang="en-US" sz="1200" b="1" i="0" u="none" strike="noStrike">
                          <a:solidFill>
                            <a:srgbClr val="000000"/>
                          </a:solidFill>
                          <a:effectLst/>
                          <a:latin typeface="+mj-lt"/>
                        </a:rPr>
                        <a:t>GENERAL</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City</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BURSA</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00722">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Name of OIZ/FZ</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dirty="0">
                          <a:solidFill>
                            <a:srgbClr val="000000"/>
                          </a:solidFill>
                          <a:effectLst/>
                          <a:latin typeface="+mj-lt"/>
                        </a:rPr>
                        <a:t>　</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BUSEB</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00722">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Address</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Hisar mevkii Liman yolu Gemlik/BURSA</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00722">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Phone Number</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200" b="0" i="0" u="none" strike="noStrike">
                          <a:solidFill>
                            <a:srgbClr val="000000"/>
                          </a:solidFill>
                          <a:effectLst/>
                          <a:latin typeface="+mj-lt"/>
                        </a:rPr>
                        <a:t>+90 224 524 86 89</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00722">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Fax Number</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dirty="0">
                          <a:solidFill>
                            <a:srgbClr val="000000"/>
                          </a:solidFill>
                          <a:effectLst/>
                          <a:latin typeface="+mj-lt"/>
                        </a:rPr>
                        <a:t>　</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200" b="0" i="0" u="none" strike="noStrike">
                          <a:solidFill>
                            <a:srgbClr val="000000"/>
                          </a:solidFill>
                          <a:effectLst/>
                          <a:latin typeface="+mj-lt"/>
                        </a:rPr>
                        <a:t>+90 224 524 86 87</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00722">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Website</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sng" strike="noStrike">
                          <a:solidFill>
                            <a:srgbClr val="000000"/>
                          </a:solidFill>
                          <a:effectLst/>
                          <a:latin typeface="+mj-lt"/>
                        </a:rPr>
                        <a:t>www.buseb.com</a:t>
                      </a:r>
                    </a:p>
                  </a:txBody>
                  <a:tcPr marL="4134" marR="4134" marT="41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86093">
                <a:tc gridSpan="4">
                  <a:txBody>
                    <a:bodyPr/>
                    <a:lstStyle/>
                    <a:p>
                      <a:pPr algn="ctr" fontAlgn="ctr"/>
                      <a:r>
                        <a:rPr lang="ja-JP" altLang="en-US" sz="1200" b="1" i="1" u="none" strike="noStrike">
                          <a:solidFill>
                            <a:srgbClr val="000000"/>
                          </a:solidFill>
                          <a:effectLst/>
                          <a:latin typeface="+mj-lt"/>
                        </a:rPr>
                        <a:t>　</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46046">
                <a:tc rowSpan="6">
                  <a:txBody>
                    <a:bodyPr/>
                    <a:lstStyle/>
                    <a:p>
                      <a:pPr algn="ctr" fontAlgn="ctr"/>
                      <a:r>
                        <a:rPr lang="en-US" sz="1200" b="1" i="0" u="none" strike="noStrike">
                          <a:solidFill>
                            <a:srgbClr val="000000"/>
                          </a:solidFill>
                          <a:effectLst/>
                          <a:latin typeface="+mj-lt"/>
                        </a:rPr>
                        <a:t>LOGISTICS</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Nearest Highway</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n-US" sz="1200" b="0" i="0" u="none" strike="noStrike">
                          <a:solidFill>
                            <a:srgbClr val="000000"/>
                          </a:solidFill>
                          <a:effectLst/>
                          <a:latin typeface="+mj-lt"/>
                        </a:rPr>
                        <a:t>Name/Distance(km)</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200" b="0" i="0" u="none" strike="noStrike">
                          <a:solidFill>
                            <a:srgbClr val="000000"/>
                          </a:solidFill>
                          <a:effectLst/>
                          <a:latin typeface="+mj-lt"/>
                        </a:rPr>
                        <a:t>3 km to Istanbul Highway</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68072">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Port</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ctr"/>
                      <a:r>
                        <a:rPr lang="fr-FR" sz="1200" b="0" i="0" u="none" strike="noStrike">
                          <a:solidFill>
                            <a:srgbClr val="000000"/>
                          </a:solidFill>
                          <a:effectLst/>
                          <a:latin typeface="+mj-lt"/>
                        </a:rPr>
                        <a:t>4 ports in 2 km area; GEMPORT,BOURSAN, RODA PORT, YILFERT PORT</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6550">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Railway Station</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No</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550053">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Airport</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Yenisehir Airport ,</a:t>
                      </a:r>
                      <a:br>
                        <a:rPr lang="en-US" sz="1200" b="0" i="0" u="none" strike="noStrike">
                          <a:solidFill>
                            <a:srgbClr val="000000"/>
                          </a:solidFill>
                          <a:effectLst/>
                          <a:latin typeface="+mj-lt"/>
                        </a:rPr>
                      </a:br>
                      <a:r>
                        <a:rPr lang="en-US" sz="1200" b="0" i="0" u="none" strike="noStrike">
                          <a:solidFill>
                            <a:srgbClr val="000000"/>
                          </a:solidFill>
                          <a:effectLst/>
                          <a:latin typeface="+mj-lt"/>
                        </a:rPr>
                        <a:t>Sabiha Gokcen International Airport,</a:t>
                      </a:r>
                      <a:br>
                        <a:rPr lang="en-US" sz="1200" b="0" i="0" u="none" strike="noStrike">
                          <a:solidFill>
                            <a:srgbClr val="000000"/>
                          </a:solidFill>
                          <a:effectLst/>
                          <a:latin typeface="+mj-lt"/>
                        </a:rPr>
                      </a:br>
                      <a:r>
                        <a:rPr lang="en-US" sz="1200" b="0" i="0" u="none" strike="noStrike">
                          <a:solidFill>
                            <a:srgbClr val="000000"/>
                          </a:solidFill>
                          <a:effectLst/>
                          <a:latin typeface="+mj-lt"/>
                        </a:rPr>
                        <a:t>Ataturk International Airport,</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6046">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Custom</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Within the zone</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68072">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City Centre</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j-lt"/>
                        </a:rPr>
                        <a:t>Bursa: 28 km</a:t>
                      </a:r>
                      <a:br>
                        <a:rPr lang="en-US" sz="1200" b="0" i="0" u="none" strike="noStrike">
                          <a:solidFill>
                            <a:srgbClr val="000000"/>
                          </a:solidFill>
                          <a:effectLst/>
                          <a:latin typeface="+mj-lt"/>
                        </a:rPr>
                      </a:br>
                      <a:r>
                        <a:rPr lang="en-US" sz="1200" b="0" i="0" u="none" strike="noStrike">
                          <a:solidFill>
                            <a:srgbClr val="000000"/>
                          </a:solidFill>
                          <a:effectLst/>
                          <a:latin typeface="+mj-lt"/>
                        </a:rPr>
                        <a:t>Gemlik: 3 km</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86093">
                <a:tc gridSpan="4">
                  <a:txBody>
                    <a:bodyPr/>
                    <a:lstStyle/>
                    <a:p>
                      <a:pPr algn="ctr" fontAlgn="ctr"/>
                      <a:r>
                        <a:rPr lang="ja-JP" altLang="en-US" sz="1200" b="1" i="1" u="none" strike="noStrike">
                          <a:solidFill>
                            <a:srgbClr val="000000"/>
                          </a:solidFill>
                          <a:effectLst/>
                          <a:latin typeface="+mj-lt"/>
                        </a:rPr>
                        <a:t>　</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33095">
                <a:tc rowSpan="5">
                  <a:txBody>
                    <a:bodyPr/>
                    <a:lstStyle/>
                    <a:p>
                      <a:pPr algn="ctr" fontAlgn="ctr"/>
                      <a:r>
                        <a:rPr lang="en-US" sz="1200" b="1" i="0" u="none" strike="noStrike">
                          <a:solidFill>
                            <a:srgbClr val="000000"/>
                          </a:solidFill>
                          <a:effectLst/>
                          <a:latin typeface="+mj-lt"/>
                        </a:rPr>
                        <a:t>LAND</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Total  Area</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sqm</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200" b="0" i="0" u="none" strike="noStrike">
                          <a:solidFill>
                            <a:srgbClr val="000000"/>
                          </a:solidFill>
                          <a:effectLst/>
                          <a:latin typeface="+mj-lt"/>
                        </a:rPr>
                        <a:t>825,000</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33095">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Land Availability</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sqm</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200" b="0" i="0" u="none" strike="noStrike">
                          <a:solidFill>
                            <a:srgbClr val="000000"/>
                          </a:solidFill>
                          <a:effectLst/>
                          <a:latin typeface="+mj-lt"/>
                        </a:rPr>
                        <a:t>65,000</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33095">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Allocation Type </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Rent/Purchase</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Purchase</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3095">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Rental Cost</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USD/sqm</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altLang="ja-JP" sz="1200" b="0" i="0" u="none" strike="noStrike">
                          <a:solidFill>
                            <a:srgbClr val="000000"/>
                          </a:solidFill>
                          <a:effectLst/>
                          <a:latin typeface="+mj-lt"/>
                        </a:rPr>
                        <a:t>_</a:t>
                      </a:r>
                    </a:p>
                  </a:txBody>
                  <a:tcPr marL="4134" marR="4134" marT="41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33095">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Purchase Cost</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TL,USD,EUR/sqm</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solidFill>
                            <a:srgbClr val="000000"/>
                          </a:solidFill>
                          <a:effectLst/>
                          <a:latin typeface="+mj-lt"/>
                        </a:rPr>
                        <a:t>250 USD</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6093">
                <a:tc gridSpan="4">
                  <a:txBody>
                    <a:bodyPr/>
                    <a:lstStyle/>
                    <a:p>
                      <a:pPr algn="ctr" fontAlgn="ctr"/>
                      <a:r>
                        <a:rPr lang="ja-JP" altLang="en-US" sz="1200" b="1" i="1" u="none" strike="noStrike">
                          <a:solidFill>
                            <a:srgbClr val="000000"/>
                          </a:solidFill>
                          <a:effectLst/>
                          <a:latin typeface="+mj-lt"/>
                        </a:rPr>
                        <a:t>　</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33095">
                <a:tc rowSpan="4">
                  <a:txBody>
                    <a:bodyPr/>
                    <a:lstStyle/>
                    <a:p>
                      <a:pPr algn="ctr" fontAlgn="ctr"/>
                      <a:r>
                        <a:rPr lang="en-US" sz="1200" b="1" i="1" u="none" strike="noStrike">
                          <a:solidFill>
                            <a:srgbClr val="000000"/>
                          </a:solidFill>
                          <a:effectLst/>
                          <a:latin typeface="+mj-lt"/>
                        </a:rPr>
                        <a:t>UTILITY COSTS</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Electricity</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mj-lt"/>
                        </a:rPr>
                        <a:t>0,137480 USD/kwh+VAT+tax</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33095">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Natural Gas</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0,042220 USD/kwh</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33095">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Water</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1,75 USD / m³</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96550">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Waste Water Treatment</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j-lt"/>
                        </a:rPr>
                        <a:t>No Fee</a:t>
                      </a:r>
                    </a:p>
                  </a:txBody>
                  <a:tcPr marL="4134" marR="4134" marT="41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6093">
                <a:tc gridSpan="4">
                  <a:txBody>
                    <a:bodyPr/>
                    <a:lstStyle/>
                    <a:p>
                      <a:pPr algn="r" fontAlgn="b"/>
                      <a:r>
                        <a:rPr lang="en-US" sz="1200" b="1" i="0" u="none" strike="noStrike" dirty="0">
                          <a:solidFill>
                            <a:srgbClr val="000000"/>
                          </a:solidFill>
                          <a:effectLst/>
                          <a:latin typeface="+mj-lt"/>
                        </a:rPr>
                        <a:t>Last Updated 29.03.2013</a:t>
                      </a:r>
                    </a:p>
                  </a:txBody>
                  <a:tcPr marL="4134" marR="4134" marT="41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Tree>
    <p:extLst>
      <p:ext uri="{BB962C8B-B14F-4D97-AF65-F5344CB8AC3E}">
        <p14:creationId xmlns:p14="http://schemas.microsoft.com/office/powerpoint/2010/main" val="140985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STFS01\ISTUSERFR\aceri\Desktop\res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95400"/>
            <a:ext cx="6811963" cy="3962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ChangeArrowheads="1"/>
          </p:cNvSpPr>
          <p:nvPr/>
        </p:nvSpPr>
        <p:spPr bwMode="auto">
          <a:xfrm>
            <a:off x="16213" y="534"/>
            <a:ext cx="4429328" cy="33855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600" b="1" dirty="0" smtClean="0">
                <a:solidFill>
                  <a:schemeClr val="bg1"/>
                </a:solidFill>
                <a:latin typeface="Tahoma" pitchFamily="34" charset="0"/>
                <a:ea typeface="Tahoma" pitchFamily="34" charset="0"/>
                <a:cs typeface="Tahoma" pitchFamily="34" charset="0"/>
              </a:rPr>
              <a:t>Bursa</a:t>
            </a:r>
            <a:r>
              <a:rPr kumimoji="0" lang="tr-TR" sz="1600" b="1" i="0" u="none" strike="noStrike" cap="none" normalizeH="0" dirty="0" smtClean="0">
                <a:ln>
                  <a:noFill/>
                </a:ln>
                <a:solidFill>
                  <a:schemeClr val="bg1"/>
                </a:solidFill>
                <a:effectLst/>
                <a:latin typeface="Tahoma" pitchFamily="34" charset="0"/>
                <a:ea typeface="Tahoma" pitchFamily="34" charset="0"/>
                <a:cs typeface="Tahoma" pitchFamily="34" charset="0"/>
              </a:rPr>
              <a:t> Free Zone Services</a:t>
            </a:r>
            <a:endParaRPr kumimoji="0" lang="tr-TR" sz="1600" b="0" i="0" u="none" strike="noStrike" cap="none" normalizeH="0" baseline="0" dirty="0" smtClean="0">
              <a:ln>
                <a:noFill/>
              </a:ln>
              <a:solidFill>
                <a:schemeClr val="bg1"/>
              </a:solidFill>
              <a:effectLst/>
              <a:latin typeface="Tahoma" pitchFamily="34" charset="0"/>
              <a:ea typeface="Tahoma" pitchFamily="34" charset="0"/>
              <a:cs typeface="Tahoma" pitchFamily="34" charset="0"/>
            </a:endParaRPr>
          </a:p>
        </p:txBody>
      </p:sp>
      <p:sp>
        <p:nvSpPr>
          <p:cNvPr id="9" name="Text Box 12"/>
          <p:cNvSpPr txBox="1">
            <a:spLocks noChangeArrowheads="1"/>
          </p:cNvSpPr>
          <p:nvPr/>
        </p:nvSpPr>
        <p:spPr bwMode="auto">
          <a:xfrm>
            <a:off x="21077" y="339088"/>
            <a:ext cx="4419600" cy="600164"/>
          </a:xfrm>
          <a:prstGeom prst="rect">
            <a:avLst/>
          </a:prstGeom>
          <a:solidFill>
            <a:schemeClr val="accent2">
              <a:lumMod val="20000"/>
              <a:lumOff val="8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v"/>
            </a:pPr>
            <a:r>
              <a:rPr lang="tr-TR" sz="1100" dirty="0">
                <a:latin typeface="Tahoma" pitchFamily="34" charset="0"/>
                <a:ea typeface="Tahoma" pitchFamily="34" charset="0"/>
                <a:cs typeface="Tahoma" pitchFamily="34" charset="0"/>
              </a:rPr>
              <a:t> Ready infrastructure</a:t>
            </a:r>
          </a:p>
          <a:p>
            <a:pPr eaLnBrk="1" hangingPunct="1">
              <a:buFont typeface="Wingdings" pitchFamily="2" charset="2"/>
              <a:buChar char="v"/>
            </a:pPr>
            <a:r>
              <a:rPr lang="tr-TR" sz="1100" dirty="0">
                <a:latin typeface="Tahoma" pitchFamily="34" charset="0"/>
                <a:ea typeface="Tahoma" pitchFamily="34" charset="0"/>
                <a:cs typeface="Tahoma" pitchFamily="34" charset="0"/>
              </a:rPr>
              <a:t> Full ownership</a:t>
            </a:r>
          </a:p>
          <a:p>
            <a:pPr eaLnBrk="1" hangingPunct="1">
              <a:buFont typeface="Wingdings" pitchFamily="2" charset="2"/>
              <a:buChar char="v"/>
            </a:pPr>
            <a:r>
              <a:rPr lang="tr-TR" sz="1100" dirty="0">
                <a:latin typeface="Tahoma" pitchFamily="34" charset="0"/>
                <a:ea typeface="Tahoma" pitchFamily="34" charset="0"/>
                <a:cs typeface="Tahoma" pitchFamily="34" charset="0"/>
              </a:rPr>
              <a:t> No tax for title deed transfer</a:t>
            </a:r>
          </a:p>
        </p:txBody>
      </p:sp>
    </p:spTree>
    <p:extLst>
      <p:ext uri="{BB962C8B-B14F-4D97-AF65-F5344CB8AC3E}">
        <p14:creationId xmlns:p14="http://schemas.microsoft.com/office/powerpoint/2010/main" val="316171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61665"/>
            <a:ext cx="9144000" cy="4297943"/>
          </a:xfrm>
          <a:solidFill>
            <a:schemeClr val="accent2">
              <a:lumMod val="40000"/>
              <a:lumOff val="60000"/>
            </a:schemeClr>
          </a:solidFill>
        </p:spPr>
        <p:txBody>
          <a:bodyPr>
            <a:normAutofit/>
          </a:bodyPr>
          <a:lstStyle/>
          <a:p>
            <a:pPr>
              <a:buFont typeface="Wingdings" pitchFamily="2" charset="2"/>
              <a:buChar char="v"/>
            </a:pPr>
            <a:endParaRPr lang="tr-TR" sz="1900" dirty="0" smtClean="0">
              <a:latin typeface="Tahoma" pitchFamily="34" charset="0"/>
              <a:ea typeface="Tahoma" pitchFamily="34" charset="0"/>
              <a:cs typeface="Tahoma" pitchFamily="34" charset="0"/>
            </a:endParaRPr>
          </a:p>
          <a:p>
            <a:pPr>
              <a:buFont typeface="Wingdings" pitchFamily="2" charset="2"/>
              <a:buChar char="v"/>
            </a:pPr>
            <a:r>
              <a:rPr lang="en-US" sz="1800" dirty="0">
                <a:latin typeface="Tahoma" pitchFamily="34" charset="0"/>
                <a:ea typeface="Tahoma" pitchFamily="34" charset="0"/>
                <a:cs typeface="Tahoma" pitchFamily="34" charset="0"/>
              </a:rPr>
              <a:t>Organized Industrial Zones (OIZs) are designed to allow companies to operate within an investor-friendly environment with ready-to-use infrastructure and social </a:t>
            </a:r>
            <a:r>
              <a:rPr lang="en-US" sz="1800" dirty="0" smtClean="0">
                <a:latin typeface="Tahoma" pitchFamily="34" charset="0"/>
                <a:ea typeface="Tahoma" pitchFamily="34" charset="0"/>
                <a:cs typeface="Tahoma" pitchFamily="34" charset="0"/>
              </a:rPr>
              <a:t>facilities</a:t>
            </a:r>
            <a:endParaRPr lang="tr-TR" sz="1800" dirty="0" smtClean="0">
              <a:latin typeface="Tahoma" pitchFamily="34" charset="0"/>
              <a:ea typeface="Tahoma" pitchFamily="34" charset="0"/>
              <a:cs typeface="Tahoma" pitchFamily="34" charset="0"/>
            </a:endParaRPr>
          </a:p>
          <a:p>
            <a:pPr marL="0" indent="0">
              <a:buNone/>
            </a:pPr>
            <a:endParaRPr lang="tr-TR" sz="1800" dirty="0">
              <a:latin typeface="Tahoma" pitchFamily="34" charset="0"/>
              <a:ea typeface="Tahoma" pitchFamily="34" charset="0"/>
              <a:cs typeface="Tahoma" pitchFamily="34" charset="0"/>
            </a:endParaRPr>
          </a:p>
          <a:p>
            <a:pPr>
              <a:buFont typeface="Wingdings" pitchFamily="2" charset="2"/>
              <a:buChar char="v"/>
            </a:pPr>
            <a:r>
              <a:rPr lang="tr-TR" sz="1800" dirty="0" smtClean="0">
                <a:latin typeface="Tahoma" pitchFamily="34" charset="0"/>
                <a:ea typeface="Tahoma" pitchFamily="34" charset="0"/>
                <a:cs typeface="Tahoma" pitchFamily="34" charset="0"/>
              </a:rPr>
              <a:t>T</a:t>
            </a:r>
            <a:r>
              <a:rPr lang="en-US" sz="1800" dirty="0" smtClean="0">
                <a:latin typeface="Tahoma" pitchFamily="34" charset="0"/>
                <a:ea typeface="Tahoma" pitchFamily="34" charset="0"/>
                <a:cs typeface="Tahoma" pitchFamily="34" charset="0"/>
              </a:rPr>
              <a:t>he </a:t>
            </a:r>
            <a:r>
              <a:rPr lang="en-US" sz="1800" dirty="0">
                <a:latin typeface="Tahoma" pitchFamily="34" charset="0"/>
                <a:ea typeface="Tahoma" pitchFamily="34" charset="0"/>
                <a:cs typeface="Tahoma" pitchFamily="34" charset="0"/>
              </a:rPr>
              <a:t>existing infrastructure provided in the zones includes roads, water, natural gas, electricity, communications, waste treatment, and other services</a:t>
            </a:r>
            <a:r>
              <a:rPr lang="en-US" sz="1800" dirty="0" smtClean="0">
                <a:latin typeface="Tahoma" pitchFamily="34" charset="0"/>
                <a:ea typeface="Tahoma" pitchFamily="34" charset="0"/>
                <a:cs typeface="Tahoma" pitchFamily="34" charset="0"/>
              </a:rPr>
              <a:t>.</a:t>
            </a:r>
            <a:endParaRPr lang="tr-TR" sz="1800" dirty="0" smtClean="0">
              <a:latin typeface="Tahoma" pitchFamily="34" charset="0"/>
              <a:ea typeface="Tahoma" pitchFamily="34" charset="0"/>
              <a:cs typeface="Tahoma" pitchFamily="34" charset="0"/>
            </a:endParaRPr>
          </a:p>
          <a:p>
            <a:pPr marL="0" indent="0">
              <a:buNone/>
            </a:pPr>
            <a:endParaRPr lang="tr-TR" sz="1800" dirty="0" smtClean="0">
              <a:latin typeface="Tahoma" pitchFamily="34" charset="0"/>
              <a:ea typeface="Tahoma" pitchFamily="34" charset="0"/>
              <a:cs typeface="Tahoma" pitchFamily="34" charset="0"/>
            </a:endParaRPr>
          </a:p>
          <a:p>
            <a:pPr>
              <a:buFont typeface="Wingdings" pitchFamily="2" charset="2"/>
              <a:buChar char="v"/>
            </a:pPr>
            <a:r>
              <a:rPr lang="en-US" sz="1800" dirty="0">
                <a:latin typeface="Tahoma" pitchFamily="34" charset="0"/>
                <a:ea typeface="Tahoma" pitchFamily="34" charset="0"/>
                <a:cs typeface="Tahoma" pitchFamily="34" charset="0"/>
              </a:rPr>
              <a:t>There are 263 OIZs in 80 provinces, 148 of which are currently operational, while the remaining 115 OIZs are being constructed throughout Turkey. </a:t>
            </a:r>
            <a:endParaRPr lang="tr-TR" sz="1800" dirty="0" smtClean="0">
              <a:latin typeface="Tahoma" pitchFamily="34" charset="0"/>
              <a:ea typeface="Tahoma" pitchFamily="34" charset="0"/>
              <a:cs typeface="Tahoma" pitchFamily="34" charset="0"/>
            </a:endParaRPr>
          </a:p>
        </p:txBody>
      </p:sp>
      <p:sp>
        <p:nvSpPr>
          <p:cNvPr id="5" name="Rectangle 2"/>
          <p:cNvSpPr>
            <a:spLocks noChangeArrowheads="1"/>
          </p:cNvSpPr>
          <p:nvPr/>
        </p:nvSpPr>
        <p:spPr bwMode="auto">
          <a:xfrm>
            <a:off x="0" y="0"/>
            <a:ext cx="9144000"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2400" b="1" dirty="0" smtClean="0">
                <a:solidFill>
                  <a:schemeClr val="bg1"/>
                </a:solidFill>
                <a:latin typeface="Tahoma" pitchFamily="34" charset="0"/>
                <a:ea typeface="Tahoma" pitchFamily="34" charset="0"/>
                <a:cs typeface="Tahoma" pitchFamily="34" charset="0"/>
              </a:rPr>
              <a:t>OIZ</a:t>
            </a:r>
            <a:r>
              <a:rPr kumimoji="0" lang="tr-TR" sz="2400" b="1" i="0" u="none" strike="noStrike" cap="none" normalizeH="0" dirty="0" smtClean="0">
                <a:ln>
                  <a:noFill/>
                </a:ln>
                <a:solidFill>
                  <a:schemeClr val="bg1"/>
                </a:solidFill>
                <a:effectLst/>
                <a:latin typeface="Tahoma" pitchFamily="34" charset="0"/>
                <a:ea typeface="Tahoma" pitchFamily="34" charset="0"/>
                <a:cs typeface="Tahoma" pitchFamily="34" charset="0"/>
              </a:rPr>
              <a:t> Concept</a:t>
            </a:r>
            <a:endParaRPr kumimoji="0" lang="tr-TR" sz="2400" b="0" i="0" u="none" strike="noStrike" cap="none" normalizeH="0" baseline="0" dirty="0" smtClean="0">
              <a:ln>
                <a:noFill/>
              </a:ln>
              <a:solidFill>
                <a:schemeClr val="bg1"/>
              </a:solidFill>
              <a:effectLst/>
              <a:latin typeface="Tahoma" pitchFamily="34" charset="0"/>
              <a:ea typeface="Tahoma" pitchFamily="34" charset="0"/>
              <a:cs typeface="Tahoma" pitchFamily="34" charset="0"/>
            </a:endParaRPr>
          </a:p>
        </p:txBody>
      </p:sp>
      <p:sp>
        <p:nvSpPr>
          <p:cNvPr id="8" name="Content Placeholder 2"/>
          <p:cNvSpPr txBox="1">
            <a:spLocks/>
          </p:cNvSpPr>
          <p:nvPr/>
        </p:nvSpPr>
        <p:spPr>
          <a:xfrm>
            <a:off x="381000" y="609600"/>
            <a:ext cx="8229600" cy="5333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tr-TR" dirty="0"/>
          </a:p>
        </p:txBody>
      </p:sp>
    </p:spTree>
    <p:extLst>
      <p:ext uri="{BB962C8B-B14F-4D97-AF65-F5344CB8AC3E}">
        <p14:creationId xmlns:p14="http://schemas.microsoft.com/office/powerpoint/2010/main" val="143342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 y="6792"/>
            <a:ext cx="9143998"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2400" b="1" dirty="0" smtClean="0">
                <a:solidFill>
                  <a:schemeClr val="bg1"/>
                </a:solidFill>
                <a:latin typeface="Tahoma" pitchFamily="34" charset="0"/>
                <a:ea typeface="Tahoma" pitchFamily="34" charset="0"/>
                <a:cs typeface="Tahoma" pitchFamily="34" charset="0"/>
              </a:rPr>
              <a:t>Advantages of OIZs</a:t>
            </a:r>
            <a:endParaRPr kumimoji="0" lang="tr-TR" sz="2400" b="0" i="0" u="none" strike="noStrike" cap="none" normalizeH="0" baseline="0" dirty="0" smtClean="0">
              <a:ln>
                <a:noFill/>
              </a:ln>
              <a:solidFill>
                <a:schemeClr val="bg1"/>
              </a:solidFill>
              <a:effectLst/>
              <a:latin typeface="Tahoma" pitchFamily="34" charset="0"/>
              <a:ea typeface="Tahoma" pitchFamily="34" charset="0"/>
              <a:cs typeface="Tahoma" pitchFamily="34" charset="0"/>
            </a:endParaRPr>
          </a:p>
        </p:txBody>
      </p:sp>
      <p:sp>
        <p:nvSpPr>
          <p:cNvPr id="2" name="Rectangle 1"/>
          <p:cNvSpPr/>
          <p:nvPr/>
        </p:nvSpPr>
        <p:spPr>
          <a:xfrm>
            <a:off x="0" y="468457"/>
            <a:ext cx="9143999" cy="5016758"/>
          </a:xfrm>
          <a:prstGeom prst="rect">
            <a:avLst/>
          </a:prstGeom>
          <a:solidFill>
            <a:schemeClr val="accent2">
              <a:lumMod val="40000"/>
              <a:lumOff val="60000"/>
            </a:schemeClr>
          </a:solidFill>
        </p:spPr>
        <p:txBody>
          <a:bodyPr wrap="square">
            <a:spAutoFit/>
          </a:bodyPr>
          <a:lstStyle/>
          <a:p>
            <a:endParaRPr lang="tr-TR" sz="1600" dirty="0" smtClean="0">
              <a:latin typeface="Tahoma" pitchFamily="34" charset="0"/>
              <a:ea typeface="Tahoma" pitchFamily="34" charset="0"/>
              <a:cs typeface="Tahoma" pitchFamily="34" charset="0"/>
            </a:endParaRPr>
          </a:p>
          <a:p>
            <a:r>
              <a:rPr lang="en-US" sz="1600" dirty="0" smtClean="0">
                <a:latin typeface="Tahoma" pitchFamily="34" charset="0"/>
                <a:ea typeface="Tahoma" pitchFamily="34" charset="0"/>
                <a:cs typeface="Tahoma" pitchFamily="34" charset="0"/>
              </a:rPr>
              <a:t>In </a:t>
            </a:r>
            <a:r>
              <a:rPr lang="en-US" sz="1600" dirty="0">
                <a:latin typeface="Tahoma" pitchFamily="34" charset="0"/>
                <a:ea typeface="Tahoma" pitchFamily="34" charset="0"/>
                <a:cs typeface="Tahoma" pitchFamily="34" charset="0"/>
              </a:rPr>
              <a:t>addition to the investment incentives scheme in Turkey (general investment incentives, incentives for large-scale investments, region and sector-based incentives, employment incentives, R&amp;D supports, etc.), investors operating in the OIZs can benefit from the following advantages:</a:t>
            </a:r>
          </a:p>
          <a:p>
            <a:endParaRPr lang="tr-TR" sz="1600" dirty="0" smtClean="0">
              <a:latin typeface="Tahoma" pitchFamily="34" charset="0"/>
              <a:ea typeface="Tahoma" pitchFamily="34" charset="0"/>
              <a:cs typeface="Tahoma" pitchFamily="34" charset="0"/>
            </a:endParaRPr>
          </a:p>
          <a:p>
            <a:endParaRPr lang="en-US" sz="1600" dirty="0">
              <a:latin typeface="Tahoma" pitchFamily="34" charset="0"/>
              <a:ea typeface="Tahoma" pitchFamily="34" charset="0"/>
              <a:cs typeface="Tahoma" pitchFamily="34" charset="0"/>
            </a:endParaRPr>
          </a:p>
          <a:p>
            <a:pPr marL="285750" indent="-285750">
              <a:buFont typeface="Wingdings" pitchFamily="2" charset="2"/>
              <a:buChar char="v"/>
            </a:pPr>
            <a:r>
              <a:rPr lang="en-US" sz="1600" dirty="0">
                <a:latin typeface="Tahoma" pitchFamily="34" charset="0"/>
                <a:ea typeface="Tahoma" pitchFamily="34" charset="0"/>
                <a:cs typeface="Tahoma" pitchFamily="34" charset="0"/>
              </a:rPr>
              <a:t>No VAT for land </a:t>
            </a:r>
            <a:r>
              <a:rPr lang="en-US" sz="1600" dirty="0" smtClean="0">
                <a:latin typeface="Tahoma" pitchFamily="34" charset="0"/>
                <a:ea typeface="Tahoma" pitchFamily="34" charset="0"/>
                <a:cs typeface="Tahoma" pitchFamily="34" charset="0"/>
              </a:rPr>
              <a:t>acquisitions</a:t>
            </a:r>
            <a:endParaRPr lang="tr-TR" sz="1600" dirty="0" smtClean="0">
              <a:latin typeface="Tahoma" pitchFamily="34" charset="0"/>
              <a:ea typeface="Tahoma" pitchFamily="34" charset="0"/>
              <a:cs typeface="Tahoma" pitchFamily="34" charset="0"/>
            </a:endParaRPr>
          </a:p>
          <a:p>
            <a:endParaRPr lang="en-US" sz="1600" dirty="0">
              <a:latin typeface="Tahoma" pitchFamily="34" charset="0"/>
              <a:ea typeface="Tahoma" pitchFamily="34" charset="0"/>
              <a:cs typeface="Tahoma" pitchFamily="34" charset="0"/>
            </a:endParaRPr>
          </a:p>
          <a:p>
            <a:pPr marL="285750" indent="-285750">
              <a:buFont typeface="Wingdings" pitchFamily="2" charset="2"/>
              <a:buChar char="v"/>
            </a:pPr>
            <a:r>
              <a:rPr lang="en-US" sz="1600" dirty="0">
                <a:latin typeface="Tahoma" pitchFamily="34" charset="0"/>
                <a:ea typeface="Tahoma" pitchFamily="34" charset="0"/>
                <a:cs typeface="Tahoma" pitchFamily="34" charset="0"/>
              </a:rPr>
              <a:t>Exemption from real estate duty for five years starting after the construction of the </a:t>
            </a:r>
            <a:r>
              <a:rPr lang="en-US" sz="1600" dirty="0" smtClean="0">
                <a:latin typeface="Tahoma" pitchFamily="34" charset="0"/>
                <a:ea typeface="Tahoma" pitchFamily="34" charset="0"/>
                <a:cs typeface="Tahoma" pitchFamily="34" charset="0"/>
              </a:rPr>
              <a:t>plant</a:t>
            </a:r>
            <a:endParaRPr lang="tr-TR" sz="1600" dirty="0" smtClean="0">
              <a:latin typeface="Tahoma" pitchFamily="34" charset="0"/>
              <a:ea typeface="Tahoma" pitchFamily="34" charset="0"/>
              <a:cs typeface="Tahoma" pitchFamily="34" charset="0"/>
            </a:endParaRPr>
          </a:p>
          <a:p>
            <a:endParaRPr lang="en-US" sz="1600" dirty="0">
              <a:latin typeface="Tahoma" pitchFamily="34" charset="0"/>
              <a:ea typeface="Tahoma" pitchFamily="34" charset="0"/>
              <a:cs typeface="Tahoma" pitchFamily="34" charset="0"/>
            </a:endParaRPr>
          </a:p>
          <a:p>
            <a:pPr marL="285750" indent="-285750">
              <a:buFont typeface="Wingdings" pitchFamily="2" charset="2"/>
              <a:buChar char="v"/>
            </a:pPr>
            <a:r>
              <a:rPr lang="en-US" sz="1600" dirty="0">
                <a:latin typeface="Tahoma" pitchFamily="34" charset="0"/>
                <a:ea typeface="Tahoma" pitchFamily="34" charset="0"/>
                <a:cs typeface="Tahoma" pitchFamily="34" charset="0"/>
              </a:rPr>
              <a:t>Low water, natural gas, and telecommunication </a:t>
            </a:r>
            <a:r>
              <a:rPr lang="en-US" sz="1600" dirty="0" smtClean="0">
                <a:latin typeface="Tahoma" pitchFamily="34" charset="0"/>
                <a:ea typeface="Tahoma" pitchFamily="34" charset="0"/>
                <a:cs typeface="Tahoma" pitchFamily="34" charset="0"/>
              </a:rPr>
              <a:t>costs</a:t>
            </a:r>
            <a:endParaRPr lang="tr-TR" sz="1600" dirty="0" smtClean="0">
              <a:latin typeface="Tahoma" pitchFamily="34" charset="0"/>
              <a:ea typeface="Tahoma" pitchFamily="34" charset="0"/>
              <a:cs typeface="Tahoma" pitchFamily="34" charset="0"/>
            </a:endParaRPr>
          </a:p>
          <a:p>
            <a:endParaRPr lang="en-US" sz="1600" dirty="0">
              <a:latin typeface="Tahoma" pitchFamily="34" charset="0"/>
              <a:ea typeface="Tahoma" pitchFamily="34" charset="0"/>
              <a:cs typeface="Tahoma" pitchFamily="34" charset="0"/>
            </a:endParaRPr>
          </a:p>
          <a:p>
            <a:pPr marL="285750" indent="-285750">
              <a:buFont typeface="Wingdings" pitchFamily="2" charset="2"/>
              <a:buChar char="v"/>
            </a:pPr>
            <a:r>
              <a:rPr lang="en-US" sz="1600" dirty="0">
                <a:latin typeface="Tahoma" pitchFamily="34" charset="0"/>
                <a:ea typeface="Tahoma" pitchFamily="34" charset="0"/>
                <a:cs typeface="Tahoma" pitchFamily="34" charset="0"/>
              </a:rPr>
              <a:t>For unification and/or separation of plots, no tax to be paid (which is about 0.54% of the total cost</a:t>
            </a:r>
            <a:r>
              <a:rPr lang="en-US" sz="1600" dirty="0" smtClean="0">
                <a:latin typeface="Tahoma" pitchFamily="34" charset="0"/>
                <a:ea typeface="Tahoma" pitchFamily="34" charset="0"/>
                <a:cs typeface="Tahoma" pitchFamily="34" charset="0"/>
              </a:rPr>
              <a:t>)</a:t>
            </a:r>
            <a:endParaRPr lang="tr-TR" sz="1600" dirty="0" smtClean="0">
              <a:latin typeface="Tahoma" pitchFamily="34" charset="0"/>
              <a:ea typeface="Tahoma" pitchFamily="34" charset="0"/>
              <a:cs typeface="Tahoma" pitchFamily="34" charset="0"/>
            </a:endParaRPr>
          </a:p>
          <a:p>
            <a:endParaRPr lang="en-US" sz="1600" dirty="0">
              <a:latin typeface="Tahoma" pitchFamily="34" charset="0"/>
              <a:ea typeface="Tahoma" pitchFamily="34" charset="0"/>
              <a:cs typeface="Tahoma" pitchFamily="34" charset="0"/>
            </a:endParaRPr>
          </a:p>
          <a:p>
            <a:pPr marL="285750" indent="-285750">
              <a:buFont typeface="Wingdings" pitchFamily="2" charset="2"/>
              <a:buChar char="v"/>
            </a:pPr>
            <a:r>
              <a:rPr lang="en-US" sz="1600" dirty="0">
                <a:latin typeface="Tahoma" pitchFamily="34" charset="0"/>
                <a:ea typeface="Tahoma" pitchFamily="34" charset="0"/>
                <a:cs typeface="Tahoma" pitchFamily="34" charset="0"/>
              </a:rPr>
              <a:t>Exemption from municipality tax for construction and usage of the </a:t>
            </a:r>
            <a:r>
              <a:rPr lang="en-US" sz="1600" dirty="0" smtClean="0">
                <a:latin typeface="Tahoma" pitchFamily="34" charset="0"/>
                <a:ea typeface="Tahoma" pitchFamily="34" charset="0"/>
                <a:cs typeface="Tahoma" pitchFamily="34" charset="0"/>
              </a:rPr>
              <a:t>plant</a:t>
            </a:r>
            <a:endParaRPr lang="tr-TR" sz="1600" dirty="0" smtClean="0">
              <a:latin typeface="Tahoma" pitchFamily="34" charset="0"/>
              <a:ea typeface="Tahoma" pitchFamily="34" charset="0"/>
              <a:cs typeface="Tahoma" pitchFamily="34" charset="0"/>
            </a:endParaRPr>
          </a:p>
          <a:p>
            <a:endParaRPr lang="en-US" sz="1600" dirty="0">
              <a:latin typeface="Tahoma" pitchFamily="34" charset="0"/>
              <a:ea typeface="Tahoma" pitchFamily="34" charset="0"/>
              <a:cs typeface="Tahoma" pitchFamily="34" charset="0"/>
            </a:endParaRPr>
          </a:p>
          <a:p>
            <a:pPr marL="285750" indent="-285750">
              <a:buFont typeface="Wingdings" pitchFamily="2" charset="2"/>
              <a:buChar char="v"/>
            </a:pPr>
            <a:r>
              <a:rPr lang="en-US" sz="1600" dirty="0">
                <a:latin typeface="Tahoma" pitchFamily="34" charset="0"/>
                <a:ea typeface="Tahoma" pitchFamily="34" charset="0"/>
                <a:cs typeface="Tahoma" pitchFamily="34" charset="0"/>
              </a:rPr>
              <a:t>Exemption from the municipality tax on solid waste if the OIZ does not benefit from the municipality </a:t>
            </a:r>
            <a:r>
              <a:rPr lang="en-US" sz="1600" dirty="0" smtClean="0">
                <a:latin typeface="Tahoma" pitchFamily="34" charset="0"/>
                <a:ea typeface="Tahoma" pitchFamily="34" charset="0"/>
                <a:cs typeface="Tahoma" pitchFamily="34" charset="0"/>
              </a:rPr>
              <a:t>service</a:t>
            </a:r>
            <a:endParaRPr lang="tr-TR" sz="1600" dirty="0" smtClean="0">
              <a:latin typeface="Tahoma" pitchFamily="34" charset="0"/>
              <a:ea typeface="Tahoma" pitchFamily="34" charset="0"/>
              <a:cs typeface="Tahoma" pitchFamily="34" charset="0"/>
            </a:endParaRPr>
          </a:p>
          <a:p>
            <a:endParaRPr lang="en-US" sz="16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962367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STFS01\ISTUSERFR\aceri\Desktop\Incentives-Map-2012-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914400"/>
            <a:ext cx="8991600" cy="4495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22696" y="0"/>
            <a:ext cx="9166696"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bg1"/>
                </a:solidFill>
                <a:effectLst/>
                <a:latin typeface="Tahoma" pitchFamily="34" charset="0"/>
                <a:ea typeface="Tahoma" pitchFamily="34" charset="0"/>
                <a:cs typeface="Tahoma" pitchFamily="34" charset="0"/>
              </a:rPr>
              <a:t>Incentive</a:t>
            </a:r>
            <a:r>
              <a:rPr kumimoji="0" lang="tr-TR" sz="2400" b="1" i="0" u="none" strike="noStrike" cap="none" normalizeH="0" dirty="0" smtClean="0">
                <a:ln>
                  <a:noFill/>
                </a:ln>
                <a:solidFill>
                  <a:schemeClr val="bg1"/>
                </a:solidFill>
                <a:effectLst/>
                <a:latin typeface="Tahoma" pitchFamily="34" charset="0"/>
                <a:ea typeface="Tahoma" pitchFamily="34" charset="0"/>
                <a:cs typeface="Tahoma" pitchFamily="34" charset="0"/>
              </a:rPr>
              <a:t> Regions in Turkey</a:t>
            </a:r>
            <a:endParaRPr kumimoji="0" lang="tr-TR" sz="2400" b="1" i="0" u="none" strike="noStrike" cap="none" normalizeH="0" baseline="0" dirty="0" smtClean="0">
              <a:ln>
                <a:noFill/>
              </a:ln>
              <a:solidFill>
                <a:schemeClr val="bg1"/>
              </a:solidFill>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143429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2"/>
          <p:cNvSpPr txBox="1">
            <a:spLocks noChangeArrowheads="1"/>
          </p:cNvSpPr>
          <p:nvPr/>
        </p:nvSpPr>
        <p:spPr bwMode="auto">
          <a:xfrm>
            <a:off x="1403350" y="765175"/>
            <a:ext cx="7451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tr-TR" b="1" dirty="0">
              <a:solidFill>
                <a:srgbClr val="F2F2F2"/>
              </a:solidFill>
            </a:endParaRPr>
          </a:p>
        </p:txBody>
      </p:sp>
      <p:pic>
        <p:nvPicPr>
          <p:cNvPr id="1026" name="Picture 2" descr="\\ISTFS01\ISTUSERFR\aceri\Desktop\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3728"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05000" y="456403"/>
            <a:ext cx="6096000" cy="461665"/>
          </a:xfrm>
          <a:prstGeom prst="rect">
            <a:avLst/>
          </a:prstGeom>
        </p:spPr>
        <p:txBody>
          <a:bodyPr wrap="square">
            <a:spAutoFit/>
          </a:bodyPr>
          <a:lstStyle/>
          <a:p>
            <a:pPr>
              <a:spcBef>
                <a:spcPct val="50000"/>
              </a:spcBef>
            </a:pPr>
            <a:r>
              <a:rPr lang="tr-TR" sz="2400" b="1" dirty="0">
                <a:solidFill>
                  <a:schemeClr val="bg1"/>
                </a:solidFill>
                <a:latin typeface="Tahoma" pitchFamily="34" charset="0"/>
                <a:ea typeface="Tahoma" pitchFamily="34" charset="0"/>
                <a:cs typeface="Tahoma" pitchFamily="34" charset="0"/>
              </a:rPr>
              <a:t>Manisa Organized Industrial Zone</a:t>
            </a:r>
          </a:p>
        </p:txBody>
      </p:sp>
      <p:sp>
        <p:nvSpPr>
          <p:cNvPr id="3" name="Rectangle 2"/>
          <p:cNvSpPr/>
          <p:nvPr/>
        </p:nvSpPr>
        <p:spPr>
          <a:xfrm>
            <a:off x="2438400" y="4743271"/>
            <a:ext cx="4572000" cy="1200329"/>
          </a:xfrm>
          <a:prstGeom prst="rect">
            <a:avLst/>
          </a:prstGeom>
        </p:spPr>
        <p:txBody>
          <a:bodyPr>
            <a:spAutoFit/>
          </a:bodyPr>
          <a:lstStyle/>
          <a:p>
            <a:r>
              <a:rPr lang="tr-TR" b="1" dirty="0">
                <a:solidFill>
                  <a:schemeClr val="bg1"/>
                </a:solidFill>
              </a:rPr>
              <a:t>Total Area		: </a:t>
            </a:r>
            <a:r>
              <a:rPr lang="tr-TR" b="1" dirty="0" smtClean="0">
                <a:solidFill>
                  <a:schemeClr val="bg1"/>
                </a:solidFill>
              </a:rPr>
              <a:t>959 Hectare</a:t>
            </a:r>
          </a:p>
          <a:p>
            <a:r>
              <a:rPr lang="tr-TR" b="1" dirty="0" smtClean="0">
                <a:solidFill>
                  <a:schemeClr val="bg1"/>
                </a:solidFill>
              </a:rPr>
              <a:t>Establishment Year	                 : 1970               Employment 		: 37.500</a:t>
            </a:r>
          </a:p>
          <a:p>
            <a:r>
              <a:rPr lang="tr-TR" b="1" dirty="0" smtClean="0">
                <a:solidFill>
                  <a:schemeClr val="bg1"/>
                </a:solidFill>
              </a:rPr>
              <a:t>Company </a:t>
            </a:r>
            <a:r>
              <a:rPr lang="tr-TR" b="1" dirty="0">
                <a:solidFill>
                  <a:schemeClr val="bg1"/>
                </a:solidFill>
              </a:rPr>
              <a:t>number   	: 212                 </a:t>
            </a:r>
          </a:p>
        </p:txBody>
      </p:sp>
    </p:spTree>
    <p:extLst>
      <p:ext uri="{BB962C8B-B14F-4D97-AF65-F5344CB8AC3E}">
        <p14:creationId xmlns:p14="http://schemas.microsoft.com/office/powerpoint/2010/main" val="132058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035497074"/>
              </p:ext>
            </p:extLst>
          </p:nvPr>
        </p:nvGraphicFramePr>
        <p:xfrm>
          <a:off x="109568" y="76200"/>
          <a:ext cx="8882032" cy="6705601"/>
        </p:xfrm>
        <a:graphic>
          <a:graphicData uri="http://schemas.openxmlformats.org/drawingml/2006/table">
            <a:tbl>
              <a:tblPr/>
              <a:tblGrid>
                <a:gridCol w="1414432"/>
                <a:gridCol w="1828800"/>
                <a:gridCol w="1828800"/>
                <a:gridCol w="3810000"/>
              </a:tblGrid>
              <a:tr h="237602">
                <a:tc gridSpan="3">
                  <a:txBody>
                    <a:bodyPr/>
                    <a:lstStyle/>
                    <a:p>
                      <a:pPr algn="l" fontAlgn="ctr"/>
                      <a:r>
                        <a:rPr lang="en-US" sz="1400" b="1" i="0" u="none" strike="noStrike" dirty="0">
                          <a:solidFill>
                            <a:srgbClr val="000000"/>
                          </a:solidFill>
                          <a:effectLst/>
                          <a:latin typeface="+mj-lt"/>
                        </a:rPr>
                        <a:t>DETAILED LAND RESEARCH</a:t>
                      </a:r>
                    </a:p>
                  </a:txBody>
                  <a:tcPr marL="4302" marR="4302" marT="430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200" b="0" i="0" u="none" strike="noStrike">
                          <a:solidFill>
                            <a:srgbClr val="000000"/>
                          </a:solidFill>
                          <a:effectLst/>
                          <a:latin typeface="+mj-lt"/>
                        </a:rPr>
                        <a:t>　</a:t>
                      </a:r>
                    </a:p>
                  </a:txBody>
                  <a:tcPr marL="4302" marR="4302" marT="430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04330">
                <a:tc>
                  <a:txBody>
                    <a:bodyPr/>
                    <a:lstStyle/>
                    <a:p>
                      <a:pPr algn="ctr" fontAlgn="ctr"/>
                      <a:r>
                        <a:rPr lang="en-US" sz="1200" b="1" i="0" u="none" strike="noStrike">
                          <a:solidFill>
                            <a:srgbClr val="000000"/>
                          </a:solidFill>
                          <a:effectLst/>
                          <a:latin typeface="+mj-lt"/>
                        </a:rPr>
                        <a:t>CATEGORY</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200" b="1" i="0" u="none" strike="noStrike">
                          <a:solidFill>
                            <a:srgbClr val="000000"/>
                          </a:solidFill>
                          <a:effectLst/>
                          <a:latin typeface="+mj-lt"/>
                        </a:rPr>
                        <a:t>CRITERIA</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200" b="1" i="0" u="none" strike="noStrike">
                          <a:solidFill>
                            <a:srgbClr val="000000"/>
                          </a:solidFill>
                          <a:effectLst/>
                          <a:latin typeface="+mj-lt"/>
                        </a:rPr>
                        <a:t>FORMAT</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200" b="1" i="0" u="none" strike="noStrike">
                          <a:solidFill>
                            <a:srgbClr val="000000"/>
                          </a:solidFill>
                          <a:effectLst/>
                          <a:latin typeface="+mj-lt"/>
                        </a:rPr>
                        <a:t>MANİSA OIZ</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r>
              <a:tr h="234391">
                <a:tc rowSpan="6">
                  <a:txBody>
                    <a:bodyPr/>
                    <a:lstStyle/>
                    <a:p>
                      <a:pPr algn="ctr" fontAlgn="ctr"/>
                      <a:r>
                        <a:rPr lang="en-US" sz="1200" b="1" i="0" u="none" strike="noStrike">
                          <a:solidFill>
                            <a:srgbClr val="000000"/>
                          </a:solidFill>
                          <a:effectLst/>
                          <a:latin typeface="+mj-lt"/>
                        </a:rPr>
                        <a:t>GENERAL</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City</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MANİSA</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4391">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Name of OIZ/FZ</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MOSB</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403964">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Address</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 Manisa Organize Sanayi Bölgesi Kurtuluş Cd. No:2 45030 MANİSA</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4391">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Phone Number</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200" b="0" i="0" u="none" strike="noStrike">
                          <a:solidFill>
                            <a:srgbClr val="000000"/>
                          </a:solidFill>
                          <a:effectLst/>
                          <a:latin typeface="+mj-lt"/>
                        </a:rPr>
                        <a:t>+90236233 18 16</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4391">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Fax Number</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dirty="0">
                          <a:solidFill>
                            <a:srgbClr val="000000"/>
                          </a:solidFill>
                          <a:effectLst/>
                          <a:latin typeface="+mj-lt"/>
                        </a:rPr>
                        <a:t>　</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200" b="0" i="0" u="none" strike="noStrike">
                          <a:solidFill>
                            <a:srgbClr val="000000"/>
                          </a:solidFill>
                          <a:effectLst/>
                          <a:latin typeface="+mj-lt"/>
                        </a:rPr>
                        <a:t>+90236233 25 47</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4391">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Website</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sng" strike="noStrike">
                          <a:solidFill>
                            <a:srgbClr val="000000"/>
                          </a:solidFill>
                          <a:effectLst/>
                          <a:latin typeface="+mj-lt"/>
                        </a:rPr>
                        <a:t>www.mosb.org.tr</a:t>
                      </a:r>
                    </a:p>
                  </a:txBody>
                  <a:tcPr marL="4302" marR="4302" marT="43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204330">
                <a:tc gridSpan="4">
                  <a:txBody>
                    <a:bodyPr/>
                    <a:lstStyle/>
                    <a:p>
                      <a:pPr algn="ctr" fontAlgn="ctr"/>
                      <a:r>
                        <a:rPr lang="ja-JP" altLang="en-US" sz="1200" b="1" i="1" u="none" strike="noStrike">
                          <a:solidFill>
                            <a:srgbClr val="000000"/>
                          </a:solidFill>
                          <a:effectLst/>
                          <a:latin typeface="+mj-lt"/>
                        </a:rPr>
                        <a:t>　</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41089">
                <a:tc rowSpan="6">
                  <a:txBody>
                    <a:bodyPr/>
                    <a:lstStyle/>
                    <a:p>
                      <a:pPr algn="ctr" fontAlgn="ctr"/>
                      <a:r>
                        <a:rPr lang="en-US" sz="1200" b="1" i="0" u="none" strike="noStrike">
                          <a:solidFill>
                            <a:srgbClr val="000000"/>
                          </a:solidFill>
                          <a:effectLst/>
                          <a:latin typeface="+mj-lt"/>
                        </a:rPr>
                        <a:t>LOGISTICS</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Nearest Highway</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n-US" sz="1200" b="0" i="0" u="none" strike="noStrike">
                          <a:solidFill>
                            <a:srgbClr val="000000"/>
                          </a:solidFill>
                          <a:effectLst/>
                          <a:latin typeface="+mj-lt"/>
                        </a:rPr>
                        <a:t>Name/Distance(km)</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200" b="0" i="0" u="none" strike="noStrike">
                          <a:solidFill>
                            <a:srgbClr val="000000"/>
                          </a:solidFill>
                          <a:effectLst/>
                          <a:latin typeface="+mj-lt"/>
                        </a:rPr>
                        <a:t>1 km</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41089">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Port</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Alsancak:  45 km</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06718">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Railway Station</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Manisa: 5km </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41089">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Airport</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Adnan Menderes: 60 km</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41089">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Custom</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Within the zone</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403964">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City Centre</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v-SE" sz="1200" b="0" i="0" u="none" strike="noStrike">
                          <a:solidFill>
                            <a:srgbClr val="000000"/>
                          </a:solidFill>
                          <a:effectLst/>
                          <a:latin typeface="+mj-lt"/>
                        </a:rPr>
                        <a:t>Manisa : 5 km</a:t>
                      </a:r>
                      <a:br>
                        <a:rPr lang="sv-SE" sz="1200" b="0" i="0" u="none" strike="noStrike">
                          <a:solidFill>
                            <a:srgbClr val="000000"/>
                          </a:solidFill>
                          <a:effectLst/>
                          <a:latin typeface="+mj-lt"/>
                        </a:rPr>
                      </a:br>
                      <a:r>
                        <a:rPr lang="sv-SE" sz="1200" b="0" i="0" u="none" strike="noStrike">
                          <a:solidFill>
                            <a:srgbClr val="000000"/>
                          </a:solidFill>
                          <a:effectLst/>
                          <a:latin typeface="+mj-lt"/>
                        </a:rPr>
                        <a:t>İzmir: 35 km</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204330">
                <a:tc gridSpan="4">
                  <a:txBody>
                    <a:bodyPr/>
                    <a:lstStyle/>
                    <a:p>
                      <a:pPr algn="ctr" fontAlgn="ctr"/>
                      <a:r>
                        <a:rPr lang="ja-JP" altLang="en-US" sz="1200" b="1" i="1" u="none" strike="noStrike">
                          <a:solidFill>
                            <a:srgbClr val="000000"/>
                          </a:solidFill>
                          <a:effectLst/>
                          <a:latin typeface="+mj-lt"/>
                        </a:rPr>
                        <a:t>　</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41089">
                <a:tc rowSpan="5">
                  <a:txBody>
                    <a:bodyPr/>
                    <a:lstStyle/>
                    <a:p>
                      <a:pPr algn="ctr" fontAlgn="ctr"/>
                      <a:r>
                        <a:rPr lang="en-US" sz="1200" b="1" i="0" u="none" strike="noStrike">
                          <a:solidFill>
                            <a:srgbClr val="000000"/>
                          </a:solidFill>
                          <a:effectLst/>
                          <a:latin typeface="+mj-lt"/>
                        </a:rPr>
                        <a:t>LAND</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Total  Area</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sqm</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200" b="0" i="0" u="none" strike="noStrike">
                          <a:solidFill>
                            <a:srgbClr val="000000"/>
                          </a:solidFill>
                          <a:effectLst/>
                          <a:latin typeface="+mj-lt"/>
                        </a:rPr>
                        <a:t>9,590,000</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04330">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Land Availability</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sqm</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200" b="0" i="0" u="none" strike="noStrike">
                          <a:solidFill>
                            <a:srgbClr val="000000"/>
                          </a:solidFill>
                          <a:effectLst/>
                          <a:latin typeface="+mj-lt"/>
                        </a:rPr>
                        <a:t>899,914</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tr>
              <a:tr h="204330">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Allocation Type </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Rent/Purchase</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Purchase</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r>
              <a:tr h="247785">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Rental Cost</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USD/sqm</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mj-lt"/>
                        </a:rPr>
                        <a:t>NA</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47785">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Purchase Cost</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TL,USD,EUR/sqm</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solidFill>
                            <a:srgbClr val="000000"/>
                          </a:solidFill>
                          <a:effectLst/>
                          <a:latin typeface="+mj-lt"/>
                        </a:rPr>
                        <a:t>150 TL-200 TL</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4330">
                <a:tc gridSpan="4">
                  <a:txBody>
                    <a:bodyPr/>
                    <a:lstStyle/>
                    <a:p>
                      <a:pPr algn="ctr" fontAlgn="ctr"/>
                      <a:r>
                        <a:rPr lang="ja-JP" altLang="en-US" sz="1200" b="1" i="1" u="none" strike="noStrike">
                          <a:solidFill>
                            <a:srgbClr val="000000"/>
                          </a:solidFill>
                          <a:effectLst/>
                          <a:latin typeface="+mj-lt"/>
                        </a:rPr>
                        <a:t>　</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47785">
                <a:tc rowSpan="4">
                  <a:txBody>
                    <a:bodyPr/>
                    <a:lstStyle/>
                    <a:p>
                      <a:pPr algn="ctr" fontAlgn="ctr"/>
                      <a:r>
                        <a:rPr lang="en-US" sz="1200" b="1" i="1" u="none" strike="noStrike">
                          <a:solidFill>
                            <a:srgbClr val="000000"/>
                          </a:solidFill>
                          <a:effectLst/>
                          <a:latin typeface="+mj-lt"/>
                        </a:rPr>
                        <a:t>UTILITY COSTS</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Electricity</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mj-lt"/>
                        </a:rPr>
                        <a:t>0,185500 TL/kWh(includes VAT)</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47785">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Natural Gas</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0,740214 TL/Sm³  </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47785">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Water</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0,52 TL/m³ +VAT</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06718">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Waste Water Treatment</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j-lt"/>
                        </a:rPr>
                        <a:t> 0,416 TL/m³/month</a:t>
                      </a:r>
                    </a:p>
                  </a:txBody>
                  <a:tcPr marL="4302" marR="4302" marT="4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4330">
                <a:tc gridSpan="4">
                  <a:txBody>
                    <a:bodyPr/>
                    <a:lstStyle/>
                    <a:p>
                      <a:pPr algn="r" fontAlgn="b"/>
                      <a:r>
                        <a:rPr lang="en-US" sz="1200" b="1" i="0" u="none" strike="noStrike" dirty="0">
                          <a:solidFill>
                            <a:srgbClr val="000000"/>
                          </a:solidFill>
                          <a:effectLst/>
                          <a:latin typeface="+mj-lt"/>
                        </a:rPr>
                        <a:t>Last Updated 29.03.2013</a:t>
                      </a:r>
                    </a:p>
                  </a:txBody>
                  <a:tcPr marL="4302" marR="4302" marT="43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Tree>
    <p:extLst>
      <p:ext uri="{BB962C8B-B14F-4D97-AF65-F5344CB8AC3E}">
        <p14:creationId xmlns:p14="http://schemas.microsoft.com/office/powerpoint/2010/main" val="1825889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STFS01\ISTUSERFR\aceri\Desktop\b_1ea59f1471743f4d745a371a0880fbf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3" y="0"/>
            <a:ext cx="9144000" cy="5562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76400" y="211377"/>
            <a:ext cx="6248400" cy="461665"/>
          </a:xfrm>
          <a:prstGeom prst="rect">
            <a:avLst/>
          </a:prstGeom>
        </p:spPr>
        <p:txBody>
          <a:bodyPr wrap="square">
            <a:spAutoFit/>
          </a:bodyPr>
          <a:lstStyle/>
          <a:p>
            <a:pPr>
              <a:spcBef>
                <a:spcPct val="50000"/>
              </a:spcBef>
            </a:pPr>
            <a:r>
              <a:rPr lang="tr-TR" sz="2400" b="1" dirty="0" smtClean="0">
                <a:solidFill>
                  <a:schemeClr val="bg1"/>
                </a:solidFill>
                <a:latin typeface="Tahoma" pitchFamily="34" charset="0"/>
                <a:ea typeface="Tahoma" pitchFamily="34" charset="0"/>
                <a:cs typeface="Tahoma" pitchFamily="34" charset="0"/>
              </a:rPr>
              <a:t>İzmir Aliağa </a:t>
            </a:r>
            <a:r>
              <a:rPr lang="tr-TR" sz="2400" b="1" dirty="0">
                <a:solidFill>
                  <a:schemeClr val="bg1"/>
                </a:solidFill>
                <a:latin typeface="Tahoma" pitchFamily="34" charset="0"/>
                <a:ea typeface="Tahoma" pitchFamily="34" charset="0"/>
                <a:cs typeface="Tahoma" pitchFamily="34" charset="0"/>
              </a:rPr>
              <a:t>Organized Industrial Zone</a:t>
            </a:r>
          </a:p>
        </p:txBody>
      </p:sp>
      <p:sp>
        <p:nvSpPr>
          <p:cNvPr id="8" name="Rectangle 7"/>
          <p:cNvSpPr/>
          <p:nvPr/>
        </p:nvSpPr>
        <p:spPr>
          <a:xfrm>
            <a:off x="2438400" y="4362271"/>
            <a:ext cx="4572000" cy="1200329"/>
          </a:xfrm>
          <a:prstGeom prst="rect">
            <a:avLst/>
          </a:prstGeom>
        </p:spPr>
        <p:txBody>
          <a:bodyPr>
            <a:spAutoFit/>
          </a:bodyPr>
          <a:lstStyle/>
          <a:p>
            <a:r>
              <a:rPr lang="tr-TR" b="1" dirty="0">
                <a:solidFill>
                  <a:schemeClr val="bg1"/>
                </a:solidFill>
              </a:rPr>
              <a:t>Total Area		: </a:t>
            </a:r>
            <a:r>
              <a:rPr lang="tr-TR" b="1" dirty="0" smtClean="0">
                <a:solidFill>
                  <a:schemeClr val="bg1"/>
                </a:solidFill>
              </a:rPr>
              <a:t>922 Hectare</a:t>
            </a:r>
            <a:endParaRPr lang="tr-TR" b="1" dirty="0">
              <a:solidFill>
                <a:schemeClr val="bg1"/>
              </a:solidFill>
            </a:endParaRPr>
          </a:p>
          <a:p>
            <a:r>
              <a:rPr lang="tr-TR" b="1" dirty="0">
                <a:solidFill>
                  <a:schemeClr val="bg1"/>
                </a:solidFill>
              </a:rPr>
              <a:t>Establishment Year	</a:t>
            </a:r>
            <a:r>
              <a:rPr lang="tr-TR" b="1" dirty="0" smtClean="0">
                <a:solidFill>
                  <a:schemeClr val="bg1"/>
                </a:solidFill>
              </a:rPr>
              <a:t>                 : 1997              </a:t>
            </a:r>
            <a:r>
              <a:rPr lang="tr-TR" b="1" dirty="0">
                <a:solidFill>
                  <a:schemeClr val="bg1"/>
                </a:solidFill>
              </a:rPr>
              <a:t>Employment 		: </a:t>
            </a:r>
            <a:r>
              <a:rPr lang="tr-TR" b="1" dirty="0" smtClean="0">
                <a:solidFill>
                  <a:schemeClr val="bg1"/>
                </a:solidFill>
              </a:rPr>
              <a:t>17.000</a:t>
            </a:r>
            <a:endParaRPr lang="tr-TR" b="1" dirty="0">
              <a:solidFill>
                <a:schemeClr val="bg1"/>
              </a:solidFill>
            </a:endParaRPr>
          </a:p>
          <a:p>
            <a:r>
              <a:rPr lang="tr-TR" b="1" dirty="0">
                <a:solidFill>
                  <a:schemeClr val="bg1"/>
                </a:solidFill>
              </a:rPr>
              <a:t>Company number   	: </a:t>
            </a:r>
            <a:r>
              <a:rPr lang="tr-TR" b="1" dirty="0" smtClean="0">
                <a:solidFill>
                  <a:schemeClr val="bg1"/>
                </a:solidFill>
              </a:rPr>
              <a:t>40              </a:t>
            </a:r>
            <a:endParaRPr lang="tr-TR" b="1" dirty="0">
              <a:solidFill>
                <a:schemeClr val="bg1"/>
              </a:solidFill>
            </a:endParaRPr>
          </a:p>
        </p:txBody>
      </p:sp>
    </p:spTree>
    <p:extLst>
      <p:ext uri="{BB962C8B-B14F-4D97-AF65-F5344CB8AC3E}">
        <p14:creationId xmlns:p14="http://schemas.microsoft.com/office/powerpoint/2010/main" val="1966757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4028588488"/>
              </p:ext>
            </p:extLst>
          </p:nvPr>
        </p:nvGraphicFramePr>
        <p:xfrm>
          <a:off x="91849" y="76200"/>
          <a:ext cx="8899751" cy="6442408"/>
        </p:xfrm>
        <a:graphic>
          <a:graphicData uri="http://schemas.openxmlformats.org/drawingml/2006/table">
            <a:tbl>
              <a:tblPr/>
              <a:tblGrid>
                <a:gridCol w="1660751"/>
                <a:gridCol w="1828800"/>
                <a:gridCol w="1676400"/>
                <a:gridCol w="3733800"/>
              </a:tblGrid>
              <a:tr h="211837">
                <a:tc gridSpan="3">
                  <a:txBody>
                    <a:bodyPr/>
                    <a:lstStyle/>
                    <a:p>
                      <a:pPr algn="l" fontAlgn="ctr"/>
                      <a:r>
                        <a:rPr lang="en-US" sz="1400" b="1" i="0" u="none" strike="noStrike" dirty="0" smtClean="0">
                          <a:solidFill>
                            <a:srgbClr val="000000"/>
                          </a:solidFill>
                          <a:effectLst/>
                          <a:latin typeface="+mj-lt"/>
                        </a:rPr>
                        <a:t> DETAILED </a:t>
                      </a:r>
                      <a:r>
                        <a:rPr lang="en-US" sz="1400" b="1" i="0" u="none" strike="noStrike" dirty="0">
                          <a:solidFill>
                            <a:srgbClr val="000000"/>
                          </a:solidFill>
                          <a:effectLst/>
                          <a:latin typeface="+mj-lt"/>
                        </a:rPr>
                        <a:t>LAND RESEARCH</a:t>
                      </a:r>
                    </a:p>
                  </a:txBody>
                  <a:tcPr marL="4055" marR="4055" marT="405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200" b="0" i="0" u="none" strike="noStrike">
                          <a:solidFill>
                            <a:srgbClr val="000000"/>
                          </a:solidFill>
                          <a:effectLst/>
                          <a:latin typeface="+mj-lt"/>
                        </a:rPr>
                        <a:t>　</a:t>
                      </a:r>
                    </a:p>
                  </a:txBody>
                  <a:tcPr marL="4055" marR="4055" marT="405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87241">
                <a:tc>
                  <a:txBody>
                    <a:bodyPr/>
                    <a:lstStyle/>
                    <a:p>
                      <a:pPr algn="ctr" fontAlgn="ctr"/>
                      <a:r>
                        <a:rPr lang="en-US" sz="1200" b="1" i="0" u="none" strike="noStrike">
                          <a:solidFill>
                            <a:srgbClr val="000000"/>
                          </a:solidFill>
                          <a:effectLst/>
                          <a:latin typeface="+mj-lt"/>
                        </a:rPr>
                        <a:t>CATEGORY</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200" b="1" i="0" u="none" strike="noStrike">
                          <a:solidFill>
                            <a:srgbClr val="000000"/>
                          </a:solidFill>
                          <a:effectLst/>
                          <a:latin typeface="+mj-lt"/>
                        </a:rPr>
                        <a:t>CRITERIA</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200" b="1" i="0" u="none" strike="noStrike">
                          <a:solidFill>
                            <a:srgbClr val="000000"/>
                          </a:solidFill>
                          <a:effectLst/>
                          <a:latin typeface="+mj-lt"/>
                        </a:rPr>
                        <a:t>FORMAT</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200" b="1" i="0" u="none" strike="noStrike" dirty="0">
                          <a:solidFill>
                            <a:srgbClr val="000000"/>
                          </a:solidFill>
                          <a:effectLst/>
                          <a:latin typeface="+mj-lt"/>
                        </a:rPr>
                        <a:t>İZMİR ALİAĞA </a:t>
                      </a:r>
                      <a:r>
                        <a:rPr lang="en-US" sz="1200" b="1" i="0" u="none" strike="noStrike" dirty="0" smtClean="0">
                          <a:solidFill>
                            <a:srgbClr val="000000"/>
                          </a:solidFill>
                          <a:effectLst/>
                          <a:latin typeface="+mj-lt"/>
                        </a:rPr>
                        <a:t>OIZ</a:t>
                      </a:r>
                      <a:endParaRPr lang="en-US" sz="1200" b="1" i="0" u="none" strike="noStrike" dirty="0">
                        <a:solidFill>
                          <a:srgbClr val="000000"/>
                        </a:solidFill>
                        <a:effectLst/>
                        <a:latin typeface="+mj-lt"/>
                      </a:endParaRP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05607">
                <a:tc rowSpan="6">
                  <a:txBody>
                    <a:bodyPr/>
                    <a:lstStyle/>
                    <a:p>
                      <a:pPr algn="ctr" fontAlgn="ctr"/>
                      <a:r>
                        <a:rPr lang="en-US" sz="1200" b="1" i="0" u="none" strike="noStrike">
                          <a:solidFill>
                            <a:srgbClr val="000000"/>
                          </a:solidFill>
                          <a:effectLst/>
                          <a:latin typeface="+mj-lt"/>
                        </a:rPr>
                        <a:t>GENERAL</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City</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dirty="0">
                          <a:solidFill>
                            <a:srgbClr val="000000"/>
                          </a:solidFill>
                          <a:effectLst/>
                          <a:latin typeface="+mj-lt"/>
                        </a:rPr>
                        <a:t>İZMİR</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05607">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Name of OIZ/FZ</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ALOSBİ</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05607">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Address</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dirty="0">
                          <a:solidFill>
                            <a:srgbClr val="000000"/>
                          </a:solidFill>
                          <a:effectLst/>
                          <a:latin typeface="+mj-lt"/>
                        </a:rPr>
                        <a:t>　</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İzmir Çanakkale E 87 Karayolu 67.km</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05607">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Phone Number</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dirty="0">
                          <a:solidFill>
                            <a:srgbClr val="000000"/>
                          </a:solidFill>
                          <a:effectLst/>
                          <a:latin typeface="+mj-lt"/>
                        </a:rPr>
                        <a:t>　</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200" b="0" i="0" u="none" strike="noStrike">
                          <a:solidFill>
                            <a:srgbClr val="000000"/>
                          </a:solidFill>
                          <a:effectLst/>
                          <a:latin typeface="+mj-lt"/>
                        </a:rPr>
                        <a:t>+90232 6215050</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05607">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Fax Number</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dirty="0">
                          <a:solidFill>
                            <a:srgbClr val="000000"/>
                          </a:solidFill>
                          <a:effectLst/>
                          <a:latin typeface="+mj-lt"/>
                        </a:rPr>
                        <a:t>　</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200" b="0" i="0" u="none" strike="noStrike">
                          <a:solidFill>
                            <a:srgbClr val="000000"/>
                          </a:solidFill>
                          <a:effectLst/>
                          <a:latin typeface="+mj-lt"/>
                        </a:rPr>
                        <a:t>+90232 6215060</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05607">
                <a:tc vMerge="1">
                  <a:txBody>
                    <a:bodyPr/>
                    <a:lstStyle/>
                    <a:p>
                      <a:endParaRPr kumimoji="1" lang="ja-JP" altLang="en-US"/>
                    </a:p>
                  </a:txBody>
                  <a:tcPr/>
                </a:tc>
                <a:tc>
                  <a:txBody>
                    <a:bodyPr/>
                    <a:lstStyle/>
                    <a:p>
                      <a:pPr algn="l" fontAlgn="ctr"/>
                      <a:r>
                        <a:rPr lang="en-US" sz="1200" b="1" i="0" u="none" strike="noStrike" dirty="0">
                          <a:solidFill>
                            <a:srgbClr val="000000"/>
                          </a:solidFill>
                          <a:effectLst/>
                          <a:latin typeface="+mj-lt"/>
                        </a:rPr>
                        <a:t>Website</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sng" strike="noStrike">
                          <a:solidFill>
                            <a:srgbClr val="000000"/>
                          </a:solidFill>
                          <a:effectLst/>
                          <a:latin typeface="+mj-lt"/>
                        </a:rPr>
                        <a:t>www.alosbi.org.tr/</a:t>
                      </a:r>
                    </a:p>
                  </a:txBody>
                  <a:tcPr marL="4055" marR="4055" marT="40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49532">
                <a:tc gridSpan="4">
                  <a:txBody>
                    <a:bodyPr/>
                    <a:lstStyle/>
                    <a:p>
                      <a:pPr algn="ctr" fontAlgn="ctr"/>
                      <a:r>
                        <a:rPr lang="ja-JP" altLang="en-US" sz="1200" b="1" i="1" u="none" strike="noStrike">
                          <a:solidFill>
                            <a:srgbClr val="000000"/>
                          </a:solidFill>
                          <a:effectLst/>
                          <a:latin typeface="+mj-lt"/>
                        </a:rPr>
                        <a:t>　</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61681">
                <a:tc rowSpan="6">
                  <a:txBody>
                    <a:bodyPr/>
                    <a:lstStyle/>
                    <a:p>
                      <a:pPr algn="ctr" fontAlgn="ctr"/>
                      <a:r>
                        <a:rPr lang="en-US" sz="1200" b="1" i="0" u="none" strike="noStrike">
                          <a:solidFill>
                            <a:srgbClr val="000000"/>
                          </a:solidFill>
                          <a:effectLst/>
                          <a:latin typeface="+mj-lt"/>
                        </a:rPr>
                        <a:t>LOGISTICS</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Nearest Highway</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n-US" sz="1200" b="0" i="0" u="none" strike="noStrike">
                          <a:solidFill>
                            <a:srgbClr val="000000"/>
                          </a:solidFill>
                          <a:effectLst/>
                          <a:latin typeface="+mj-lt"/>
                        </a:rPr>
                        <a:t>Name/Distance(km)</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200" b="0" i="0" u="none" strike="noStrike">
                          <a:solidFill>
                            <a:srgbClr val="000000"/>
                          </a:solidFill>
                          <a:effectLst/>
                          <a:latin typeface="+mj-lt"/>
                        </a:rPr>
                        <a:t>İzmir Çanakkale Highway</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61681">
                <a:tc vMerge="1">
                  <a:txBody>
                    <a:bodyPr/>
                    <a:lstStyle/>
                    <a:p>
                      <a:endParaRPr kumimoji="1" lang="ja-JP" altLang="en-US"/>
                    </a:p>
                  </a:txBody>
                  <a:tcPr/>
                </a:tc>
                <a:tc>
                  <a:txBody>
                    <a:bodyPr/>
                    <a:lstStyle/>
                    <a:p>
                      <a:pPr algn="l" fontAlgn="ctr"/>
                      <a:r>
                        <a:rPr lang="en-US" sz="1200" b="1" i="0" u="none" strike="noStrike" dirty="0">
                          <a:solidFill>
                            <a:srgbClr val="000000"/>
                          </a:solidFill>
                          <a:effectLst/>
                          <a:latin typeface="+mj-lt"/>
                        </a:rPr>
                        <a:t>Nearest Port</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İzmir Port: 65 km</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1681">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Railway Station</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Biçerova: 12 km</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1681">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Airport</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Adnan Menderes: 80 km</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1681">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Custom</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 Biçerova: 12 km</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1681">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Nearest City Centre</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mj-lt"/>
                        </a:rPr>
                        <a:t>Name/Distance(km)</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j-lt"/>
                        </a:rPr>
                        <a:t>İzmir 65 km</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49532">
                <a:tc gridSpan="4">
                  <a:txBody>
                    <a:bodyPr/>
                    <a:lstStyle/>
                    <a:p>
                      <a:pPr algn="ctr" fontAlgn="ctr"/>
                      <a:r>
                        <a:rPr lang="ja-JP" altLang="en-US" sz="1200" b="1" i="1" u="none" strike="noStrike">
                          <a:solidFill>
                            <a:srgbClr val="000000"/>
                          </a:solidFill>
                          <a:effectLst/>
                          <a:latin typeface="+mj-lt"/>
                        </a:rPr>
                        <a:t>　</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67912">
                <a:tc rowSpan="5">
                  <a:txBody>
                    <a:bodyPr/>
                    <a:lstStyle/>
                    <a:p>
                      <a:pPr algn="ctr" fontAlgn="ctr"/>
                      <a:r>
                        <a:rPr lang="en-US" sz="1200" b="1" i="0" u="none" strike="noStrike">
                          <a:solidFill>
                            <a:srgbClr val="000000"/>
                          </a:solidFill>
                          <a:effectLst/>
                          <a:latin typeface="+mj-lt"/>
                        </a:rPr>
                        <a:t>LAND</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Total  Area</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sqm</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200" b="0" i="0" u="none" strike="noStrike">
                          <a:solidFill>
                            <a:srgbClr val="000000"/>
                          </a:solidFill>
                          <a:effectLst/>
                          <a:latin typeface="+mj-lt"/>
                        </a:rPr>
                        <a:t>9,220,000</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67912">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Land Availability</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sqm</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200" b="0" i="0" u="none" strike="noStrike">
                          <a:solidFill>
                            <a:srgbClr val="000000"/>
                          </a:solidFill>
                          <a:effectLst/>
                          <a:latin typeface="+mj-lt"/>
                        </a:rPr>
                        <a:t>2,718,087</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67912">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Allocation Type </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Rent/Purchase</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Purchase</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7912">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Rental Cost</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mj-lt"/>
                        </a:rPr>
                        <a:t>USD/sqm</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mj-lt"/>
                        </a:rPr>
                        <a:t>NA</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67912">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Purchase Cost</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TL,USD,EUR/sqm</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solidFill>
                            <a:srgbClr val="000000"/>
                          </a:solidFill>
                          <a:effectLst/>
                          <a:latin typeface="+mj-lt"/>
                        </a:rPr>
                        <a:t>53 EUR-70 EUR</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9532">
                <a:tc gridSpan="4">
                  <a:txBody>
                    <a:bodyPr/>
                    <a:lstStyle/>
                    <a:p>
                      <a:pPr algn="ctr" fontAlgn="ctr"/>
                      <a:r>
                        <a:rPr lang="ja-JP" altLang="en-US" sz="1200" b="1" i="1" u="none" strike="noStrike">
                          <a:solidFill>
                            <a:srgbClr val="000000"/>
                          </a:solidFill>
                          <a:effectLst/>
                          <a:latin typeface="+mj-lt"/>
                        </a:rPr>
                        <a:t>　</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61681">
                <a:tc rowSpan="4">
                  <a:txBody>
                    <a:bodyPr/>
                    <a:lstStyle/>
                    <a:p>
                      <a:pPr algn="ctr" fontAlgn="ctr"/>
                      <a:r>
                        <a:rPr lang="en-US" sz="1200" b="1" i="1" u="none" strike="noStrike">
                          <a:solidFill>
                            <a:srgbClr val="000000"/>
                          </a:solidFill>
                          <a:effectLst/>
                          <a:latin typeface="+mj-lt"/>
                        </a:rPr>
                        <a:t>UTILITY COSTS</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mj-lt"/>
                        </a:rPr>
                        <a:t>Electricity</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mj-lt"/>
                        </a:rPr>
                        <a:t>0,188906 TL/kwh+VAT+tax</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61681">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Natural Gas</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0,714194 TL/Sm³</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61681">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Water</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mj-lt"/>
                        </a:rPr>
                        <a:t>1.25 TL/m³+VAT</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61681">
                <a:tc vMerge="1">
                  <a:txBody>
                    <a:bodyPr/>
                    <a:lstStyle/>
                    <a:p>
                      <a:endParaRPr kumimoji="1" lang="ja-JP" altLang="en-US"/>
                    </a:p>
                  </a:txBody>
                  <a:tcPr/>
                </a:tc>
                <a:tc>
                  <a:txBody>
                    <a:bodyPr/>
                    <a:lstStyle/>
                    <a:p>
                      <a:pPr algn="l" fontAlgn="ctr"/>
                      <a:r>
                        <a:rPr lang="en-US" sz="1200" b="1" i="0" u="none" strike="noStrike">
                          <a:solidFill>
                            <a:srgbClr val="000000"/>
                          </a:solidFill>
                          <a:effectLst/>
                          <a:latin typeface="+mj-lt"/>
                        </a:rPr>
                        <a:t>Waste Water Treatment</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mj-lt"/>
                        </a:rPr>
                        <a:t>　</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j-lt"/>
                        </a:rPr>
                        <a:t>0.7 TL/m³+KDV</a:t>
                      </a:r>
                    </a:p>
                  </a:txBody>
                  <a:tcPr marL="4055" marR="4055" marT="40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6916">
                <a:tc gridSpan="4">
                  <a:txBody>
                    <a:bodyPr/>
                    <a:lstStyle/>
                    <a:p>
                      <a:pPr algn="r" fontAlgn="b"/>
                      <a:r>
                        <a:rPr lang="en-US" sz="1200" b="1" i="0" u="none" strike="noStrike" dirty="0">
                          <a:solidFill>
                            <a:srgbClr val="000000"/>
                          </a:solidFill>
                          <a:effectLst/>
                          <a:latin typeface="+mj-lt"/>
                        </a:rPr>
                        <a:t>Last Updated 29.03.2013</a:t>
                      </a:r>
                    </a:p>
                  </a:txBody>
                  <a:tcPr marL="4055" marR="4055" marT="40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Tree>
    <p:extLst>
      <p:ext uri="{BB962C8B-B14F-4D97-AF65-F5344CB8AC3E}">
        <p14:creationId xmlns:p14="http://schemas.microsoft.com/office/powerpoint/2010/main" val="580288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標準デザイン">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dirty="0" smtClean="0"/>
        </a:defPPr>
      </a:lstStyle>
    </a:tx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標準デザイン">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dirty="0" smtClean="0"/>
        </a:defPPr>
      </a:lstStyle>
    </a:tx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1354</TotalTime>
  <Words>1587</Words>
  <Application>Microsoft Office PowerPoint</Application>
  <PresentationFormat>画面に合わせる (4:3)</PresentationFormat>
  <Paragraphs>696</Paragraphs>
  <Slides>23</Slides>
  <Notes>0</Notes>
  <HiddenSlides>0</HiddenSlides>
  <MMClips>0</MMClips>
  <ScaleCrop>false</ScaleCrop>
  <HeadingPairs>
    <vt:vector size="4" baseType="variant">
      <vt:variant>
        <vt:lpstr>テーマ</vt:lpstr>
      </vt:variant>
      <vt:variant>
        <vt:i4>3</vt:i4>
      </vt:variant>
      <vt:variant>
        <vt:lpstr>スライド タイトル</vt:lpstr>
      </vt:variant>
      <vt:variant>
        <vt:i4>23</vt:i4>
      </vt:variant>
    </vt:vector>
  </HeadingPairs>
  <TitlesOfParts>
    <vt:vector size="26" baseType="lpstr">
      <vt:lpstr>Office Theme</vt:lpstr>
      <vt:lpstr>2_標準デザイン</vt:lpstr>
      <vt:lpstr>3_標準デザイン</vt:lpstr>
      <vt:lpstr>ORGANIZED INDUSTRIAL ZONE AND FREE ZONE INTRODUCTION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Ahmet Burak Dağlıoğlu</dc:creator>
  <cp:lastModifiedBy>H</cp:lastModifiedBy>
  <cp:revision>222</cp:revision>
  <dcterms:created xsi:type="dcterms:W3CDTF">2006-08-16T00:00:00Z</dcterms:created>
  <dcterms:modified xsi:type="dcterms:W3CDTF">2013-04-18T06:35:27Z</dcterms:modified>
</cp:coreProperties>
</file>